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8229600" cx="14630400"/>
  <p:notesSz cx="8229600" cy="14630400"/>
  <p:embeddedFontLst>
    <p:embeddedFont>
      <p:font typeface="Roboto"/>
      <p:regular r:id="rId27"/>
      <p:bold r:id="rId28"/>
      <p:italic r:id="rId29"/>
      <p:boldItalic r:id="rId30"/>
    </p:embeddedFont>
    <p:embeddedFont>
      <p:font typeface="Red Hat Tex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edHatText-regular.fntdata"/><Relationship Id="rId30" Type="http://schemas.openxmlformats.org/officeDocument/2006/relationships/font" Target="fonts/Roboto-boldItalic.fntdata"/><Relationship Id="rId11" Type="http://schemas.openxmlformats.org/officeDocument/2006/relationships/slide" Target="slides/slide7.xml"/><Relationship Id="rId33" Type="http://schemas.openxmlformats.org/officeDocument/2006/relationships/font" Target="fonts/RedHatText-italic.fntdata"/><Relationship Id="rId10" Type="http://schemas.openxmlformats.org/officeDocument/2006/relationships/slide" Target="slides/slide6.xml"/><Relationship Id="rId32" Type="http://schemas.openxmlformats.org/officeDocument/2006/relationships/font" Target="fonts/RedHatText-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RedHatText-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e8fa438697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2e8fa438697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2e8fa438697_0_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e8fa438697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2e8fa438697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2e8fa438697_0_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e8fa438697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2e8fa438697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2e8fa438697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e8fa438697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2e8fa438697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2e8fa438697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e8fa438697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g2e8fa438697_0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2e8fa438697_0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e8fa438697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2e8fa438697_0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g2e8fa438697_0_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 name="Shape 24"/>
        <p:cNvGrpSpPr/>
        <p:nvPr/>
      </p:nvGrpSpPr>
      <p:grpSpPr>
        <a:xfrm>
          <a:off x="0" y="0"/>
          <a:ext cx="0" cy="0"/>
          <a:chOff x="0" y="0"/>
          <a:chExt cx="0" cy="0"/>
        </a:xfrm>
      </p:grpSpPr>
      <p:sp>
        <p:nvSpPr>
          <p:cNvPr id="25" name="Google Shape;2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 name="Google Shape;2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 name="Google Shape;2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e8fa438697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g2e8fa438697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g2e8fa438697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 name="Google Shape;6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 name="Google Shape;6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e8fa438697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g2e8fa438697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g2e8fa438697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e8fa43869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g2e8fa43869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g2e8fa43869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e8fa438697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g2e8fa438697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g2e8fa438697_0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e8fa438697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g2e8fa438697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2e8fa438697_0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e8fa438697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g2e8fa438697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2e8fa438697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40.png"/><Relationship Id="rId5"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44.png"/><Relationship Id="rId5"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41.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51.png"/><Relationship Id="rId9" Type="http://schemas.openxmlformats.org/officeDocument/2006/relationships/image" Target="../media/image47.png"/><Relationship Id="rId5" Type="http://schemas.openxmlformats.org/officeDocument/2006/relationships/image" Target="../media/image37.png"/><Relationship Id="rId6" Type="http://schemas.openxmlformats.org/officeDocument/2006/relationships/image" Target="../media/image43.png"/><Relationship Id="rId7" Type="http://schemas.openxmlformats.org/officeDocument/2006/relationships/image" Target="../media/image48.png"/><Relationship Id="rId8"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50.png"/><Relationship Id="rId5"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32.png"/><Relationship Id="rId5"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pic>
        <p:nvPicPr>
          <p:cNvPr descr="preencoded.png" id="16" name="Google Shape;16;p3"/>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7" name="Google Shape;17;p3"/>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 name="Google Shape;18;p3"/>
          <p:cNvPicPr preferRelativeResize="0"/>
          <p:nvPr/>
        </p:nvPicPr>
        <p:blipFill rotWithShape="1">
          <a:blip r:embed="rId4">
            <a:alphaModFix/>
          </a:blip>
          <a:srcRect b="0" l="0" r="0" t="0"/>
          <a:stretch/>
        </p:blipFill>
        <p:spPr>
          <a:xfrm>
            <a:off x="0" y="0"/>
            <a:ext cx="5486400" cy="8229600"/>
          </a:xfrm>
          <a:prstGeom prst="rect">
            <a:avLst/>
          </a:prstGeom>
          <a:noFill/>
          <a:ln>
            <a:noFill/>
          </a:ln>
        </p:spPr>
      </p:pic>
      <p:pic>
        <p:nvPicPr>
          <p:cNvPr descr="preencoded.png" id="19" name="Google Shape;19;p3"/>
          <p:cNvPicPr preferRelativeResize="0"/>
          <p:nvPr/>
        </p:nvPicPr>
        <p:blipFill rotWithShape="1">
          <a:blip r:embed="rId5">
            <a:alphaModFix/>
          </a:blip>
          <a:srcRect b="0" l="0" r="0" t="0"/>
          <a:stretch/>
        </p:blipFill>
        <p:spPr>
          <a:xfrm>
            <a:off x="239554" y="2303740"/>
            <a:ext cx="5007293" cy="3622000"/>
          </a:xfrm>
          <a:prstGeom prst="rect">
            <a:avLst/>
          </a:prstGeom>
          <a:noFill/>
          <a:ln>
            <a:noFill/>
          </a:ln>
        </p:spPr>
      </p:pic>
      <p:sp>
        <p:nvSpPr>
          <p:cNvPr id="20" name="Google Shape;20;p3"/>
          <p:cNvSpPr/>
          <p:nvPr/>
        </p:nvSpPr>
        <p:spPr>
          <a:xfrm>
            <a:off x="6156725" y="1221450"/>
            <a:ext cx="8184300" cy="1838700"/>
          </a:xfrm>
          <a:prstGeom prst="rect">
            <a:avLst/>
          </a:prstGeom>
          <a:noFill/>
          <a:ln>
            <a:noFill/>
          </a:ln>
        </p:spPr>
        <p:txBody>
          <a:bodyPr anchorCtr="0" anchor="t" bIns="45700" lIns="91425" spcFirstLastPara="1" rIns="91425" wrap="square" tIns="45700">
            <a:noAutofit/>
          </a:bodyPr>
          <a:lstStyle/>
          <a:p>
            <a:pPr indent="0" lvl="0" marL="0" marR="0" rtl="0" algn="l">
              <a:lnSpc>
                <a:spcPct val="125015"/>
              </a:lnSpc>
              <a:spcBef>
                <a:spcPts val="0"/>
              </a:spcBef>
              <a:spcAft>
                <a:spcPts val="0"/>
              </a:spcAft>
              <a:buClr>
                <a:srgbClr val="1F1E1E"/>
              </a:buClr>
              <a:buSzPts val="4897"/>
              <a:buFont typeface="Red Hat Text"/>
              <a:buNone/>
            </a:pPr>
            <a:r>
              <a:rPr b="0" i="0" lang="en-US" sz="4897" u="none" cap="none" strike="noStrike">
                <a:solidFill>
                  <a:srgbClr val="1F1E1E"/>
                </a:solidFill>
                <a:latin typeface="Red Hat Text"/>
                <a:ea typeface="Red Hat Text"/>
                <a:cs typeface="Red Hat Text"/>
                <a:sym typeface="Red Hat Text"/>
              </a:rPr>
              <a:t>Credit Card Approval Prediction</a:t>
            </a:r>
            <a:r>
              <a:rPr lang="en-US" sz="4897">
                <a:solidFill>
                  <a:srgbClr val="1F1E1E"/>
                </a:solidFill>
                <a:latin typeface="Red Hat Text"/>
                <a:ea typeface="Red Hat Text"/>
                <a:cs typeface="Red Hat Text"/>
                <a:sym typeface="Red Hat Text"/>
              </a:rPr>
              <a:t> Project</a:t>
            </a:r>
            <a:endParaRPr b="0" i="0" sz="4897" u="none" cap="none" strike="noStrike">
              <a:solidFill>
                <a:schemeClr val="dk1"/>
              </a:solidFill>
              <a:latin typeface="Calibri"/>
              <a:ea typeface="Calibri"/>
              <a:cs typeface="Calibri"/>
              <a:sym typeface="Calibri"/>
            </a:endParaRPr>
          </a:p>
        </p:txBody>
      </p:sp>
      <p:sp>
        <p:nvSpPr>
          <p:cNvPr id="21" name="Google Shape;21;p3"/>
          <p:cNvSpPr/>
          <p:nvPr/>
        </p:nvSpPr>
        <p:spPr>
          <a:xfrm>
            <a:off x="6156725" y="3266973"/>
            <a:ext cx="7803300" cy="2552700"/>
          </a:xfrm>
          <a:prstGeom prst="rect">
            <a:avLst/>
          </a:prstGeom>
          <a:noFill/>
          <a:ln>
            <a:noFill/>
          </a:ln>
        </p:spPr>
        <p:txBody>
          <a:bodyPr anchorCtr="0" anchor="t" bIns="45700" lIns="91425" spcFirstLastPara="1" rIns="91425" wrap="square" tIns="45700">
            <a:noAutofit/>
          </a:bodyPr>
          <a:lstStyle/>
          <a:p>
            <a:pPr indent="0" lvl="0" marL="0" marR="0" rtl="0" algn="l">
              <a:lnSpc>
                <a:spcPct val="160013"/>
              </a:lnSpc>
              <a:spcBef>
                <a:spcPts val="0"/>
              </a:spcBef>
              <a:spcAft>
                <a:spcPts val="0"/>
              </a:spcAft>
              <a:buClr>
                <a:srgbClr val="3B3535"/>
              </a:buClr>
              <a:buSzPts val="1508"/>
              <a:buFont typeface="Roboto"/>
              <a:buNone/>
            </a:pPr>
            <a:r>
              <a:rPr b="0" i="0" lang="en-US" sz="1508" u="none" cap="none" strike="noStrike">
                <a:solidFill>
                  <a:srgbClr val="3B3535"/>
                </a:solidFill>
                <a:latin typeface="Roboto"/>
                <a:ea typeface="Roboto"/>
                <a:cs typeface="Roboto"/>
                <a:sym typeface="Roboto"/>
              </a:rPr>
              <a:t>This presentation outlines a machine learning project focused on predicting credit card approval for a financial institution. This project utilizes various machine learning techniques, including data exploration, feature engineering, model development, and evaluation, to build a robust predictive model. We aim to identify key factors influencing credit card approval decisions, build a model that accurately predicts outcomes, and provide valuable recommendations for enhancing the credit card application process.</a:t>
            </a:r>
            <a:endParaRPr b="0" i="0" sz="1508" u="none" cap="none" strike="noStrike">
              <a:solidFill>
                <a:schemeClr val="dk1"/>
              </a:solidFill>
              <a:latin typeface="Calibri"/>
              <a:ea typeface="Calibri"/>
              <a:cs typeface="Calibri"/>
              <a:sym typeface="Calibri"/>
            </a:endParaRPr>
          </a:p>
        </p:txBody>
      </p:sp>
      <p:sp>
        <p:nvSpPr>
          <p:cNvPr id="22" name="Google Shape;22;p3"/>
          <p:cNvSpPr/>
          <p:nvPr/>
        </p:nvSpPr>
        <p:spPr>
          <a:xfrm>
            <a:off x="6156722" y="6687145"/>
            <a:ext cx="306467" cy="306467"/>
          </a:xfrm>
          <a:prstGeom prst="roundRect">
            <a:avLst>
              <a:gd fmla="val 29833834"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6463213" y="5819675"/>
            <a:ext cx="4644600" cy="3351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3B3535"/>
              </a:buClr>
              <a:buSzPts val="1885"/>
              <a:buFont typeface="Roboto"/>
              <a:buNone/>
            </a:pPr>
            <a:r>
              <a:rPr b="1" i="0" lang="en-US" sz="1885" u="none" cap="none" strike="noStrike">
                <a:solidFill>
                  <a:srgbClr val="3B3535"/>
                </a:solidFill>
                <a:latin typeface="Roboto"/>
                <a:ea typeface="Roboto"/>
                <a:cs typeface="Roboto"/>
                <a:sym typeface="Roboto"/>
              </a:rPr>
              <a:t>by Divya Vaishnavi V</a:t>
            </a:r>
            <a:endParaRPr b="0" i="0" sz="1885"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preencoded.png" id="153" name="Google Shape;153;p12"/>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54" name="Google Shape;154;p12"/>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5" name="Google Shape;155;p12"/>
          <p:cNvPicPr preferRelativeResize="0"/>
          <p:nvPr/>
        </p:nvPicPr>
        <p:blipFill rotWithShape="1">
          <a:blip r:embed="rId4">
            <a:alphaModFix/>
          </a:blip>
          <a:srcRect b="0" l="0" r="0" t="0"/>
          <a:stretch/>
        </p:blipFill>
        <p:spPr>
          <a:xfrm>
            <a:off x="0" y="0"/>
            <a:ext cx="14630400" cy="2317790"/>
          </a:xfrm>
          <a:prstGeom prst="rect">
            <a:avLst/>
          </a:prstGeom>
          <a:noFill/>
          <a:ln>
            <a:noFill/>
          </a:ln>
        </p:spPr>
      </p:pic>
      <p:sp>
        <p:nvSpPr>
          <p:cNvPr id="156" name="Google Shape;156;p12"/>
          <p:cNvSpPr/>
          <p:nvPr/>
        </p:nvSpPr>
        <p:spPr>
          <a:xfrm>
            <a:off x="2548771" y="2828211"/>
            <a:ext cx="4362807" cy="545306"/>
          </a:xfrm>
          <a:prstGeom prst="rect">
            <a:avLst/>
          </a:prstGeom>
          <a:noFill/>
          <a:ln>
            <a:noFill/>
          </a:ln>
        </p:spPr>
        <p:txBody>
          <a:bodyPr anchorCtr="0" anchor="t" bIns="45700" lIns="91425" spcFirstLastPara="1" rIns="91425" wrap="square" tIns="45700">
            <a:noAutofit/>
          </a:bodyPr>
          <a:lstStyle/>
          <a:p>
            <a:pPr indent="0" lvl="0" marL="0" marR="0" rtl="0" algn="l">
              <a:lnSpc>
                <a:spcPct val="125043"/>
              </a:lnSpc>
              <a:spcBef>
                <a:spcPts val="0"/>
              </a:spcBef>
              <a:spcAft>
                <a:spcPts val="0"/>
              </a:spcAft>
              <a:buClr>
                <a:srgbClr val="1F1E1E"/>
              </a:buClr>
              <a:buSzPts val="3434"/>
              <a:buFont typeface="Red Hat Text"/>
              <a:buNone/>
            </a:pPr>
            <a:r>
              <a:rPr b="0" i="0" lang="en-US" sz="3434" u="none" cap="none" strike="noStrike">
                <a:solidFill>
                  <a:srgbClr val="1F1E1E"/>
                </a:solidFill>
                <a:latin typeface="Red Hat Text"/>
                <a:ea typeface="Red Hat Text"/>
                <a:cs typeface="Red Hat Text"/>
                <a:sym typeface="Red Hat Text"/>
              </a:rPr>
              <a:t>Data Preprocessing</a:t>
            </a:r>
            <a:endParaRPr b="0" i="0" sz="3434" u="none" cap="none" strike="noStrike">
              <a:solidFill>
                <a:schemeClr val="dk1"/>
              </a:solidFill>
              <a:latin typeface="Calibri"/>
              <a:ea typeface="Calibri"/>
              <a:cs typeface="Calibri"/>
              <a:sym typeface="Calibri"/>
            </a:endParaRPr>
          </a:p>
        </p:txBody>
      </p:sp>
      <p:sp>
        <p:nvSpPr>
          <p:cNvPr id="157" name="Google Shape;157;p12"/>
          <p:cNvSpPr/>
          <p:nvPr/>
        </p:nvSpPr>
        <p:spPr>
          <a:xfrm>
            <a:off x="7296745" y="3651647"/>
            <a:ext cx="37028" cy="4067413"/>
          </a:xfrm>
          <a:prstGeom prst="rect">
            <a:avLst/>
          </a:prstGeom>
          <a:solidFill>
            <a:srgbClr val="E0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2"/>
          <p:cNvSpPr/>
          <p:nvPr/>
        </p:nvSpPr>
        <p:spPr>
          <a:xfrm>
            <a:off x="6457712" y="4050328"/>
            <a:ext cx="648891" cy="37028"/>
          </a:xfrm>
          <a:prstGeom prst="rect">
            <a:avLst/>
          </a:prstGeom>
          <a:solidFill>
            <a:srgbClr val="E0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2"/>
          <p:cNvSpPr/>
          <p:nvPr/>
        </p:nvSpPr>
        <p:spPr>
          <a:xfrm>
            <a:off x="7106603" y="3860244"/>
            <a:ext cx="417195" cy="417195"/>
          </a:xfrm>
          <a:prstGeom prst="roundRect">
            <a:avLst>
              <a:gd fmla="val 26667" name="adj"/>
            </a:avLst>
          </a:prstGeom>
          <a:solidFill>
            <a:srgbClr val="FF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2"/>
          <p:cNvSpPr/>
          <p:nvPr/>
        </p:nvSpPr>
        <p:spPr>
          <a:xfrm>
            <a:off x="7274957" y="3937873"/>
            <a:ext cx="80367" cy="26181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F1E1E"/>
              </a:buClr>
              <a:buSzPts val="2061"/>
              <a:buFont typeface="Red Hat Text"/>
              <a:buNone/>
            </a:pPr>
            <a:r>
              <a:rPr b="0" i="0" lang="en-US" sz="2061" u="none" cap="none" strike="noStrike">
                <a:solidFill>
                  <a:srgbClr val="1F1E1E"/>
                </a:solidFill>
                <a:latin typeface="Red Hat Text"/>
                <a:ea typeface="Red Hat Text"/>
                <a:cs typeface="Red Hat Text"/>
                <a:sym typeface="Red Hat Text"/>
              </a:rPr>
              <a:t>1</a:t>
            </a:r>
            <a:endParaRPr b="0" i="0" sz="2061" u="none" cap="none" strike="noStrike">
              <a:solidFill>
                <a:schemeClr val="dk1"/>
              </a:solidFill>
              <a:latin typeface="Calibri"/>
              <a:ea typeface="Calibri"/>
              <a:cs typeface="Calibri"/>
              <a:sym typeface="Calibri"/>
            </a:endParaRPr>
          </a:p>
        </p:txBody>
      </p:sp>
      <p:sp>
        <p:nvSpPr>
          <p:cNvPr id="161" name="Google Shape;161;p12"/>
          <p:cNvSpPr/>
          <p:nvPr/>
        </p:nvSpPr>
        <p:spPr>
          <a:xfrm>
            <a:off x="2548772" y="3837025"/>
            <a:ext cx="3746700" cy="272700"/>
          </a:xfrm>
          <a:prstGeom prst="rect">
            <a:avLst/>
          </a:prstGeom>
          <a:noFill/>
          <a:ln>
            <a:noFill/>
          </a:ln>
        </p:spPr>
        <p:txBody>
          <a:bodyPr anchorCtr="0" anchor="t" bIns="45700" lIns="91425" spcFirstLastPara="1" rIns="91425" wrap="square" tIns="45700">
            <a:noAutofit/>
          </a:bodyPr>
          <a:lstStyle/>
          <a:p>
            <a:pPr indent="0" lvl="0" marL="0" marR="0" rtl="0" algn="r">
              <a:lnSpc>
                <a:spcPct val="124970"/>
              </a:lnSpc>
              <a:spcBef>
                <a:spcPts val="0"/>
              </a:spcBef>
              <a:spcAft>
                <a:spcPts val="0"/>
              </a:spcAft>
              <a:buClr>
                <a:srgbClr val="1F1E1E"/>
              </a:buClr>
              <a:buSzPts val="1718"/>
              <a:buFont typeface="Red Hat Text"/>
              <a:buNone/>
            </a:pPr>
            <a:r>
              <a:rPr b="0" i="0" lang="en-US" sz="1718" u="none" cap="none" strike="noStrike">
                <a:solidFill>
                  <a:srgbClr val="1F1E1E"/>
                </a:solidFill>
                <a:latin typeface="Red Hat Text"/>
                <a:ea typeface="Red Hat Text"/>
                <a:cs typeface="Red Hat Text"/>
                <a:sym typeface="Red Hat Text"/>
              </a:rPr>
              <a:t>Handling Missing Values</a:t>
            </a:r>
            <a:endParaRPr b="0" i="0" sz="1718" u="none" cap="none" strike="noStrike">
              <a:solidFill>
                <a:schemeClr val="dk1"/>
              </a:solidFill>
              <a:latin typeface="Calibri"/>
              <a:ea typeface="Calibri"/>
              <a:cs typeface="Calibri"/>
              <a:sym typeface="Calibri"/>
            </a:endParaRPr>
          </a:p>
        </p:txBody>
      </p:sp>
      <p:sp>
        <p:nvSpPr>
          <p:cNvPr id="162" name="Google Shape;162;p12"/>
          <p:cNvSpPr/>
          <p:nvPr/>
        </p:nvSpPr>
        <p:spPr>
          <a:xfrm>
            <a:off x="2416375" y="4220875"/>
            <a:ext cx="3879000" cy="1186200"/>
          </a:xfrm>
          <a:prstGeom prst="rect">
            <a:avLst/>
          </a:prstGeom>
          <a:noFill/>
          <a:ln>
            <a:noFill/>
          </a:ln>
        </p:spPr>
        <p:txBody>
          <a:bodyPr anchorCtr="0" anchor="t" bIns="45700" lIns="91425" spcFirstLastPara="1" rIns="91425" wrap="square" tIns="45700">
            <a:noAutofit/>
          </a:bodyPr>
          <a:lstStyle/>
          <a:p>
            <a:pPr indent="0" lvl="0" marL="0" marR="0" rtl="0" algn="r">
              <a:lnSpc>
                <a:spcPct val="160000"/>
              </a:lnSpc>
              <a:spcBef>
                <a:spcPts val="0"/>
              </a:spcBef>
              <a:spcAft>
                <a:spcPts val="0"/>
              </a:spcAft>
              <a:buClr>
                <a:srgbClr val="3B3535"/>
              </a:buClr>
              <a:buSzPts val="1460"/>
              <a:buFont typeface="Roboto"/>
              <a:buNone/>
            </a:pPr>
            <a:r>
              <a:rPr b="0" i="0" lang="en-US" sz="1460" u="none" cap="none" strike="noStrike">
                <a:solidFill>
                  <a:srgbClr val="3B3535"/>
                </a:solidFill>
                <a:latin typeface="Roboto"/>
                <a:ea typeface="Roboto"/>
                <a:cs typeface="Roboto"/>
                <a:sym typeface="Roboto"/>
              </a:rPr>
              <a:t>Imputing missing values using appropriate methods like mean imputation, median imputation, or more sophisticated techniques based on the nature of the missing data.</a:t>
            </a:r>
            <a:endParaRPr b="0" i="0" sz="1460" u="none" cap="none" strike="noStrike">
              <a:solidFill>
                <a:schemeClr val="dk1"/>
              </a:solidFill>
              <a:latin typeface="Calibri"/>
              <a:ea typeface="Calibri"/>
              <a:cs typeface="Calibri"/>
              <a:sym typeface="Calibri"/>
            </a:endParaRPr>
          </a:p>
        </p:txBody>
      </p:sp>
      <p:sp>
        <p:nvSpPr>
          <p:cNvPr id="163" name="Google Shape;163;p12"/>
          <p:cNvSpPr/>
          <p:nvPr/>
        </p:nvSpPr>
        <p:spPr>
          <a:xfrm>
            <a:off x="7523798" y="4977348"/>
            <a:ext cx="648891" cy="37028"/>
          </a:xfrm>
          <a:prstGeom prst="rect">
            <a:avLst/>
          </a:prstGeom>
          <a:solidFill>
            <a:srgbClr val="E0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p:cNvSpPr/>
          <p:nvPr/>
        </p:nvSpPr>
        <p:spPr>
          <a:xfrm>
            <a:off x="7106603" y="4787265"/>
            <a:ext cx="417195" cy="417195"/>
          </a:xfrm>
          <a:prstGeom prst="roundRect">
            <a:avLst>
              <a:gd fmla="val 26667" name="adj"/>
            </a:avLst>
          </a:prstGeom>
          <a:solidFill>
            <a:srgbClr val="FF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p:cNvSpPr/>
          <p:nvPr/>
        </p:nvSpPr>
        <p:spPr>
          <a:xfrm>
            <a:off x="7243405" y="4864894"/>
            <a:ext cx="143470" cy="26181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F1E1E"/>
              </a:buClr>
              <a:buSzPts val="2061"/>
              <a:buFont typeface="Red Hat Text"/>
              <a:buNone/>
            </a:pPr>
            <a:r>
              <a:rPr b="0" i="0" lang="en-US" sz="2061" u="none" cap="none" strike="noStrike">
                <a:solidFill>
                  <a:srgbClr val="1F1E1E"/>
                </a:solidFill>
                <a:latin typeface="Red Hat Text"/>
                <a:ea typeface="Red Hat Text"/>
                <a:cs typeface="Red Hat Text"/>
                <a:sym typeface="Red Hat Text"/>
              </a:rPr>
              <a:t>2</a:t>
            </a:r>
            <a:endParaRPr b="0" i="0" sz="2061" u="none" cap="none" strike="noStrike">
              <a:solidFill>
                <a:schemeClr val="dk1"/>
              </a:solidFill>
              <a:latin typeface="Calibri"/>
              <a:ea typeface="Calibri"/>
              <a:cs typeface="Calibri"/>
              <a:sym typeface="Calibri"/>
            </a:endParaRPr>
          </a:p>
        </p:txBody>
      </p:sp>
      <p:sp>
        <p:nvSpPr>
          <p:cNvPr id="166" name="Google Shape;166;p12"/>
          <p:cNvSpPr/>
          <p:nvPr/>
        </p:nvSpPr>
        <p:spPr>
          <a:xfrm>
            <a:off x="8334976" y="4764050"/>
            <a:ext cx="3879000" cy="272700"/>
          </a:xfrm>
          <a:prstGeom prst="rect">
            <a:avLst/>
          </a:prstGeom>
          <a:noFill/>
          <a:ln>
            <a:noFill/>
          </a:ln>
        </p:spPr>
        <p:txBody>
          <a:bodyPr anchorCtr="0" anchor="t" bIns="45700" lIns="91425" spcFirstLastPara="1" rIns="91425" wrap="square" tIns="45700">
            <a:noAutofit/>
          </a:bodyPr>
          <a:lstStyle/>
          <a:p>
            <a:pPr indent="0" lvl="0" marL="0" marR="0" rtl="0" algn="l">
              <a:lnSpc>
                <a:spcPct val="124970"/>
              </a:lnSpc>
              <a:spcBef>
                <a:spcPts val="0"/>
              </a:spcBef>
              <a:spcAft>
                <a:spcPts val="0"/>
              </a:spcAft>
              <a:buClr>
                <a:srgbClr val="1F1E1E"/>
              </a:buClr>
              <a:buSzPts val="1718"/>
              <a:buFont typeface="Red Hat Text"/>
              <a:buNone/>
            </a:pPr>
            <a:r>
              <a:rPr b="0" i="0" lang="en-US" sz="1718" u="none" cap="none" strike="noStrike">
                <a:solidFill>
                  <a:srgbClr val="1F1E1E"/>
                </a:solidFill>
                <a:latin typeface="Red Hat Text"/>
                <a:ea typeface="Red Hat Text"/>
                <a:cs typeface="Red Hat Text"/>
                <a:sym typeface="Red Hat Text"/>
              </a:rPr>
              <a:t>Encoding Categorical Variables</a:t>
            </a:r>
            <a:endParaRPr b="0" i="0" sz="1718" u="none" cap="none" strike="noStrike">
              <a:solidFill>
                <a:schemeClr val="dk1"/>
              </a:solidFill>
              <a:latin typeface="Calibri"/>
              <a:ea typeface="Calibri"/>
              <a:cs typeface="Calibri"/>
              <a:sym typeface="Calibri"/>
            </a:endParaRPr>
          </a:p>
        </p:txBody>
      </p:sp>
      <p:sp>
        <p:nvSpPr>
          <p:cNvPr id="167" name="Google Shape;167;p12"/>
          <p:cNvSpPr/>
          <p:nvPr/>
        </p:nvSpPr>
        <p:spPr>
          <a:xfrm>
            <a:off x="8334976" y="5147900"/>
            <a:ext cx="4662300" cy="11862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460"/>
              <a:buFont typeface="Roboto"/>
              <a:buNone/>
            </a:pPr>
            <a:r>
              <a:rPr b="0" i="0" lang="en-US" sz="1460" u="none" cap="none" strike="noStrike">
                <a:solidFill>
                  <a:srgbClr val="3B3535"/>
                </a:solidFill>
                <a:latin typeface="Roboto"/>
                <a:ea typeface="Roboto"/>
                <a:cs typeface="Roboto"/>
                <a:sym typeface="Roboto"/>
              </a:rPr>
              <a:t>Converting categorical features into numerical representations using techniques like one-hot encoding, label encoding, or ordinal encoding, suitable for machine learning models.</a:t>
            </a:r>
            <a:endParaRPr b="0" i="0" sz="1460" u="none" cap="none" strike="noStrike">
              <a:solidFill>
                <a:schemeClr val="dk1"/>
              </a:solidFill>
              <a:latin typeface="Calibri"/>
              <a:ea typeface="Calibri"/>
              <a:cs typeface="Calibri"/>
              <a:sym typeface="Calibri"/>
            </a:endParaRPr>
          </a:p>
        </p:txBody>
      </p:sp>
      <p:sp>
        <p:nvSpPr>
          <p:cNvPr id="168" name="Google Shape;168;p12"/>
          <p:cNvSpPr/>
          <p:nvPr/>
        </p:nvSpPr>
        <p:spPr>
          <a:xfrm>
            <a:off x="6457712" y="6176665"/>
            <a:ext cx="648891" cy="37028"/>
          </a:xfrm>
          <a:prstGeom prst="rect">
            <a:avLst/>
          </a:prstGeom>
          <a:solidFill>
            <a:srgbClr val="E0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2"/>
          <p:cNvSpPr/>
          <p:nvPr/>
        </p:nvSpPr>
        <p:spPr>
          <a:xfrm>
            <a:off x="7106603" y="5986582"/>
            <a:ext cx="417195" cy="417195"/>
          </a:xfrm>
          <a:prstGeom prst="roundRect">
            <a:avLst>
              <a:gd fmla="val 26667" name="adj"/>
            </a:avLst>
          </a:prstGeom>
          <a:solidFill>
            <a:srgbClr val="FF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2"/>
          <p:cNvSpPr/>
          <p:nvPr/>
        </p:nvSpPr>
        <p:spPr>
          <a:xfrm>
            <a:off x="7238405" y="6064210"/>
            <a:ext cx="153472" cy="26181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F1E1E"/>
              </a:buClr>
              <a:buSzPts val="2061"/>
              <a:buFont typeface="Red Hat Text"/>
              <a:buNone/>
            </a:pPr>
            <a:r>
              <a:rPr b="0" i="0" lang="en-US" sz="2061" u="none" cap="none" strike="noStrike">
                <a:solidFill>
                  <a:srgbClr val="1F1E1E"/>
                </a:solidFill>
                <a:latin typeface="Red Hat Text"/>
                <a:ea typeface="Red Hat Text"/>
                <a:cs typeface="Red Hat Text"/>
                <a:sym typeface="Red Hat Text"/>
              </a:rPr>
              <a:t>3</a:t>
            </a:r>
            <a:endParaRPr b="0" i="0" sz="2061" u="none" cap="none" strike="noStrike">
              <a:solidFill>
                <a:schemeClr val="dk1"/>
              </a:solidFill>
              <a:latin typeface="Calibri"/>
              <a:ea typeface="Calibri"/>
              <a:cs typeface="Calibri"/>
              <a:sym typeface="Calibri"/>
            </a:endParaRPr>
          </a:p>
        </p:txBody>
      </p:sp>
      <p:sp>
        <p:nvSpPr>
          <p:cNvPr id="171" name="Google Shape;171;p12"/>
          <p:cNvSpPr/>
          <p:nvPr/>
        </p:nvSpPr>
        <p:spPr>
          <a:xfrm>
            <a:off x="2647324" y="5963375"/>
            <a:ext cx="3648000" cy="272700"/>
          </a:xfrm>
          <a:prstGeom prst="rect">
            <a:avLst/>
          </a:prstGeom>
          <a:noFill/>
          <a:ln>
            <a:noFill/>
          </a:ln>
        </p:spPr>
        <p:txBody>
          <a:bodyPr anchorCtr="0" anchor="t" bIns="45700" lIns="91425" spcFirstLastPara="1" rIns="91425" wrap="square" tIns="45700">
            <a:noAutofit/>
          </a:bodyPr>
          <a:lstStyle/>
          <a:p>
            <a:pPr indent="0" lvl="0" marL="0" marR="0" rtl="0" algn="r">
              <a:lnSpc>
                <a:spcPct val="124970"/>
              </a:lnSpc>
              <a:spcBef>
                <a:spcPts val="0"/>
              </a:spcBef>
              <a:spcAft>
                <a:spcPts val="0"/>
              </a:spcAft>
              <a:buClr>
                <a:srgbClr val="1F1E1E"/>
              </a:buClr>
              <a:buSzPts val="1718"/>
              <a:buFont typeface="Red Hat Text"/>
              <a:buNone/>
            </a:pPr>
            <a:r>
              <a:rPr b="0" i="0" lang="en-US" sz="1718" u="none" cap="none" strike="noStrike">
                <a:solidFill>
                  <a:srgbClr val="1F1E1E"/>
                </a:solidFill>
                <a:latin typeface="Red Hat Text"/>
                <a:ea typeface="Red Hat Text"/>
                <a:cs typeface="Red Hat Text"/>
                <a:sym typeface="Red Hat Text"/>
              </a:rPr>
              <a:t>Feature Scaling or Normalization</a:t>
            </a:r>
            <a:endParaRPr b="0" i="0" sz="1718" u="none" cap="none" strike="noStrike">
              <a:solidFill>
                <a:schemeClr val="dk1"/>
              </a:solidFill>
              <a:latin typeface="Calibri"/>
              <a:ea typeface="Calibri"/>
              <a:cs typeface="Calibri"/>
              <a:sym typeface="Calibri"/>
            </a:endParaRPr>
          </a:p>
        </p:txBody>
      </p:sp>
      <p:sp>
        <p:nvSpPr>
          <p:cNvPr id="172" name="Google Shape;172;p12"/>
          <p:cNvSpPr/>
          <p:nvPr/>
        </p:nvSpPr>
        <p:spPr>
          <a:xfrm>
            <a:off x="2122475" y="6347225"/>
            <a:ext cx="4173000" cy="1186200"/>
          </a:xfrm>
          <a:prstGeom prst="rect">
            <a:avLst/>
          </a:prstGeom>
          <a:noFill/>
          <a:ln>
            <a:noFill/>
          </a:ln>
        </p:spPr>
        <p:txBody>
          <a:bodyPr anchorCtr="0" anchor="t" bIns="45700" lIns="91425" spcFirstLastPara="1" rIns="91425" wrap="square" tIns="45700">
            <a:noAutofit/>
          </a:bodyPr>
          <a:lstStyle/>
          <a:p>
            <a:pPr indent="0" lvl="0" marL="0" marR="0" rtl="0" algn="r">
              <a:lnSpc>
                <a:spcPct val="160000"/>
              </a:lnSpc>
              <a:spcBef>
                <a:spcPts val="0"/>
              </a:spcBef>
              <a:spcAft>
                <a:spcPts val="0"/>
              </a:spcAft>
              <a:buClr>
                <a:srgbClr val="3B3535"/>
              </a:buClr>
              <a:buSzPts val="1460"/>
              <a:buFont typeface="Roboto"/>
              <a:buNone/>
            </a:pPr>
            <a:r>
              <a:rPr b="0" i="0" lang="en-US" sz="1460" u="none" cap="none" strike="noStrike">
                <a:solidFill>
                  <a:srgbClr val="3B3535"/>
                </a:solidFill>
                <a:latin typeface="Roboto"/>
                <a:ea typeface="Roboto"/>
                <a:cs typeface="Roboto"/>
                <a:sym typeface="Roboto"/>
              </a:rPr>
              <a:t>Scaling or normalizing features to ensure that they have a similar range, preventing features with larger scales from dominating the model's learning process.</a:t>
            </a:r>
            <a:endParaRPr b="0" i="0" sz="146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descr="preencoded.png" id="178" name="Google Shape;178;p13"/>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79" name="Google Shape;179;p13"/>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13"/>
          <p:cNvPicPr preferRelativeResize="0"/>
          <p:nvPr/>
        </p:nvPicPr>
        <p:blipFill>
          <a:blip r:embed="rId4">
            <a:alphaModFix/>
          </a:blip>
          <a:stretch>
            <a:fillRect/>
          </a:stretch>
        </p:blipFill>
        <p:spPr>
          <a:xfrm>
            <a:off x="809625" y="457200"/>
            <a:ext cx="5721549" cy="7315200"/>
          </a:xfrm>
          <a:prstGeom prst="rect">
            <a:avLst/>
          </a:prstGeom>
          <a:noFill/>
          <a:ln>
            <a:noFill/>
          </a:ln>
        </p:spPr>
      </p:pic>
      <p:pic>
        <p:nvPicPr>
          <p:cNvPr id="181" name="Google Shape;181;p13"/>
          <p:cNvPicPr preferRelativeResize="0"/>
          <p:nvPr/>
        </p:nvPicPr>
        <p:blipFill>
          <a:blip r:embed="rId5">
            <a:alphaModFix/>
          </a:blip>
          <a:stretch>
            <a:fillRect/>
          </a:stretch>
        </p:blipFill>
        <p:spPr>
          <a:xfrm>
            <a:off x="6930075" y="609600"/>
            <a:ext cx="7043099" cy="7315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descr="preencoded.png" id="187" name="Google Shape;187;p14"/>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88" name="Google Shape;188;p14"/>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9" name="Google Shape;189;p14"/>
          <p:cNvPicPr preferRelativeResize="0"/>
          <p:nvPr/>
        </p:nvPicPr>
        <p:blipFill rotWithShape="1">
          <a:blip r:embed="rId4">
            <a:alphaModFix/>
          </a:blip>
          <a:srcRect b="0" l="0" r="0" t="0"/>
          <a:stretch/>
        </p:blipFill>
        <p:spPr>
          <a:xfrm>
            <a:off x="0" y="0"/>
            <a:ext cx="5486400" cy="8229600"/>
          </a:xfrm>
          <a:prstGeom prst="rect">
            <a:avLst/>
          </a:prstGeom>
          <a:noFill/>
          <a:ln>
            <a:noFill/>
          </a:ln>
        </p:spPr>
      </p:pic>
      <p:pic>
        <p:nvPicPr>
          <p:cNvPr descr="preencoded.png" id="190" name="Google Shape;190;p14"/>
          <p:cNvPicPr preferRelativeResize="0"/>
          <p:nvPr/>
        </p:nvPicPr>
        <p:blipFill rotWithShape="1">
          <a:blip r:embed="rId5">
            <a:alphaModFix/>
          </a:blip>
          <a:srcRect b="0" l="0" r="0" t="0"/>
          <a:stretch/>
        </p:blipFill>
        <p:spPr>
          <a:xfrm>
            <a:off x="215979" y="1980486"/>
            <a:ext cx="5054322" cy="4268510"/>
          </a:xfrm>
          <a:prstGeom prst="rect">
            <a:avLst/>
          </a:prstGeom>
          <a:noFill/>
          <a:ln>
            <a:noFill/>
          </a:ln>
        </p:spPr>
      </p:pic>
      <p:sp>
        <p:nvSpPr>
          <p:cNvPr id="191" name="Google Shape;191;p14"/>
          <p:cNvSpPr/>
          <p:nvPr/>
        </p:nvSpPr>
        <p:spPr>
          <a:xfrm>
            <a:off x="6091238" y="959048"/>
            <a:ext cx="6993493" cy="508159"/>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3202"/>
              <a:buFont typeface="Red Hat Text"/>
              <a:buNone/>
            </a:pPr>
            <a:r>
              <a:rPr b="0" i="0" lang="en-US" sz="3202" u="none" cap="none" strike="noStrike">
                <a:solidFill>
                  <a:srgbClr val="1F1E1E"/>
                </a:solidFill>
                <a:latin typeface="Red Hat Text"/>
                <a:ea typeface="Red Hat Text"/>
                <a:cs typeface="Red Hat Text"/>
                <a:sym typeface="Red Hat Text"/>
              </a:rPr>
              <a:t>Machine Learning Model Development</a:t>
            </a:r>
            <a:endParaRPr b="0" i="0" sz="3202" u="none" cap="none" strike="noStrike">
              <a:solidFill>
                <a:schemeClr val="dk1"/>
              </a:solidFill>
              <a:latin typeface="Calibri"/>
              <a:ea typeface="Calibri"/>
              <a:cs typeface="Calibri"/>
              <a:sym typeface="Calibri"/>
            </a:endParaRPr>
          </a:p>
        </p:txBody>
      </p:sp>
      <p:sp>
        <p:nvSpPr>
          <p:cNvPr id="192" name="Google Shape;192;p14"/>
          <p:cNvSpPr/>
          <p:nvPr/>
        </p:nvSpPr>
        <p:spPr>
          <a:xfrm>
            <a:off x="6091238" y="1726406"/>
            <a:ext cx="7934325" cy="1256467"/>
          </a:xfrm>
          <a:prstGeom prst="roundRect">
            <a:avLst>
              <a:gd fmla="val 8253" name="adj"/>
            </a:avLst>
          </a:prstGeom>
          <a:solidFill>
            <a:srgbClr val="FF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a:off x="6263997" y="1899166"/>
            <a:ext cx="2033111" cy="254198"/>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1601"/>
              <a:buFont typeface="Red Hat Text"/>
              <a:buNone/>
            </a:pPr>
            <a:r>
              <a:rPr b="0" i="0" lang="en-US" sz="1601" u="none" cap="none" strike="noStrike">
                <a:solidFill>
                  <a:srgbClr val="1F1E1E"/>
                </a:solidFill>
                <a:latin typeface="Red Hat Text"/>
                <a:ea typeface="Red Hat Text"/>
                <a:cs typeface="Red Hat Text"/>
                <a:sym typeface="Red Hat Text"/>
              </a:rPr>
              <a:t>Logistic Regression</a:t>
            </a:r>
            <a:endParaRPr b="0" i="0" sz="1601" u="none" cap="none" strike="noStrike">
              <a:solidFill>
                <a:schemeClr val="dk1"/>
              </a:solidFill>
              <a:latin typeface="Calibri"/>
              <a:ea typeface="Calibri"/>
              <a:cs typeface="Calibri"/>
              <a:sym typeface="Calibri"/>
            </a:endParaRPr>
          </a:p>
        </p:txBody>
      </p:sp>
      <p:sp>
        <p:nvSpPr>
          <p:cNvPr id="194" name="Google Shape;194;p14"/>
          <p:cNvSpPr/>
          <p:nvPr/>
        </p:nvSpPr>
        <p:spPr>
          <a:xfrm>
            <a:off x="6263997" y="2256949"/>
            <a:ext cx="7588806" cy="553164"/>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A linear model that predicts the probability of an event (credit card approval) based on a set of features. It's a simple yet powerful algorithm for classification problems.</a:t>
            </a:r>
            <a:endParaRPr b="0" i="0" sz="1361" u="none" cap="none" strike="noStrike">
              <a:solidFill>
                <a:schemeClr val="dk1"/>
              </a:solidFill>
              <a:latin typeface="Calibri"/>
              <a:ea typeface="Calibri"/>
              <a:cs typeface="Calibri"/>
              <a:sym typeface="Calibri"/>
            </a:endParaRPr>
          </a:p>
        </p:txBody>
      </p:sp>
      <p:sp>
        <p:nvSpPr>
          <p:cNvPr id="195" name="Google Shape;195;p14"/>
          <p:cNvSpPr/>
          <p:nvPr/>
        </p:nvSpPr>
        <p:spPr>
          <a:xfrm>
            <a:off x="6091238" y="3155632"/>
            <a:ext cx="7934325" cy="1256467"/>
          </a:xfrm>
          <a:prstGeom prst="roundRect">
            <a:avLst>
              <a:gd fmla="val 8253" name="adj"/>
            </a:avLst>
          </a:prstGeom>
          <a:solidFill>
            <a:srgbClr val="FF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a:off x="6263997" y="3328392"/>
            <a:ext cx="2033111" cy="254198"/>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1601"/>
              <a:buFont typeface="Red Hat Text"/>
              <a:buNone/>
            </a:pPr>
            <a:r>
              <a:rPr b="0" i="0" lang="en-US" sz="1601" u="none" cap="none" strike="noStrike">
                <a:solidFill>
                  <a:srgbClr val="1F1E1E"/>
                </a:solidFill>
                <a:latin typeface="Red Hat Text"/>
                <a:ea typeface="Red Hat Text"/>
                <a:cs typeface="Red Hat Text"/>
                <a:sym typeface="Red Hat Text"/>
              </a:rPr>
              <a:t>Decision Trees</a:t>
            </a:r>
            <a:endParaRPr b="0" i="0" sz="1601" u="none" cap="none" strike="noStrike">
              <a:solidFill>
                <a:schemeClr val="dk1"/>
              </a:solidFill>
              <a:latin typeface="Calibri"/>
              <a:ea typeface="Calibri"/>
              <a:cs typeface="Calibri"/>
              <a:sym typeface="Calibri"/>
            </a:endParaRPr>
          </a:p>
        </p:txBody>
      </p:sp>
      <p:sp>
        <p:nvSpPr>
          <p:cNvPr id="197" name="Google Shape;197;p14"/>
          <p:cNvSpPr/>
          <p:nvPr/>
        </p:nvSpPr>
        <p:spPr>
          <a:xfrm>
            <a:off x="6263997" y="3686175"/>
            <a:ext cx="7588806" cy="553164"/>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Tree-based algorithms that partition the data based on feature values. They can create easily interpretable models, highlighting the key decision-making rules.</a:t>
            </a:r>
            <a:endParaRPr b="0" i="0" sz="1361" u="none" cap="none" strike="noStrike">
              <a:solidFill>
                <a:schemeClr val="dk1"/>
              </a:solidFill>
              <a:latin typeface="Calibri"/>
              <a:ea typeface="Calibri"/>
              <a:cs typeface="Calibri"/>
              <a:sym typeface="Calibri"/>
            </a:endParaRPr>
          </a:p>
        </p:txBody>
      </p:sp>
      <p:sp>
        <p:nvSpPr>
          <p:cNvPr id="198" name="Google Shape;198;p14"/>
          <p:cNvSpPr/>
          <p:nvPr/>
        </p:nvSpPr>
        <p:spPr>
          <a:xfrm>
            <a:off x="6091238" y="4584859"/>
            <a:ext cx="7934325" cy="1256467"/>
          </a:xfrm>
          <a:prstGeom prst="roundRect">
            <a:avLst>
              <a:gd fmla="val 8253" name="adj"/>
            </a:avLst>
          </a:prstGeom>
          <a:solidFill>
            <a:srgbClr val="FF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a:off x="6263997" y="4757618"/>
            <a:ext cx="2033111" cy="254198"/>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1601"/>
              <a:buFont typeface="Red Hat Text"/>
              <a:buNone/>
            </a:pPr>
            <a:r>
              <a:rPr b="0" i="0" lang="en-US" sz="1601" u="none" cap="none" strike="noStrike">
                <a:solidFill>
                  <a:srgbClr val="1F1E1E"/>
                </a:solidFill>
                <a:latin typeface="Red Hat Text"/>
                <a:ea typeface="Red Hat Text"/>
                <a:cs typeface="Red Hat Text"/>
                <a:sym typeface="Red Hat Text"/>
              </a:rPr>
              <a:t>Random Forests</a:t>
            </a:r>
            <a:endParaRPr b="0" i="0" sz="1601" u="none" cap="none" strike="noStrike">
              <a:solidFill>
                <a:schemeClr val="dk1"/>
              </a:solidFill>
              <a:latin typeface="Calibri"/>
              <a:ea typeface="Calibri"/>
              <a:cs typeface="Calibri"/>
              <a:sym typeface="Calibri"/>
            </a:endParaRPr>
          </a:p>
        </p:txBody>
      </p:sp>
      <p:sp>
        <p:nvSpPr>
          <p:cNvPr id="200" name="Google Shape;200;p14"/>
          <p:cNvSpPr/>
          <p:nvPr/>
        </p:nvSpPr>
        <p:spPr>
          <a:xfrm>
            <a:off x="6263997" y="5115401"/>
            <a:ext cx="7588806" cy="553164"/>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Ensemble learning technique that combines multiple decision trees to make predictions. This averaging approach often improves accuracy and robustness.</a:t>
            </a:r>
            <a:endParaRPr b="0" i="0" sz="1361" u="none" cap="none" strike="noStrike">
              <a:solidFill>
                <a:schemeClr val="dk1"/>
              </a:solidFill>
              <a:latin typeface="Calibri"/>
              <a:ea typeface="Calibri"/>
              <a:cs typeface="Calibri"/>
              <a:sym typeface="Calibri"/>
            </a:endParaRPr>
          </a:p>
        </p:txBody>
      </p:sp>
      <p:sp>
        <p:nvSpPr>
          <p:cNvPr id="201" name="Google Shape;201;p14"/>
          <p:cNvSpPr/>
          <p:nvPr/>
        </p:nvSpPr>
        <p:spPr>
          <a:xfrm>
            <a:off x="6091250" y="6014075"/>
            <a:ext cx="7934400" cy="1575600"/>
          </a:xfrm>
          <a:prstGeom prst="roundRect">
            <a:avLst>
              <a:gd fmla="val 8253" name="adj"/>
            </a:avLst>
          </a:prstGeom>
          <a:solidFill>
            <a:srgbClr val="FF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a:off x="6263997" y="6186845"/>
            <a:ext cx="2033111" cy="254198"/>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1601"/>
              <a:buFont typeface="Red Hat Text"/>
              <a:buNone/>
            </a:pPr>
            <a:r>
              <a:rPr b="0" i="0" lang="en-US" sz="1601" u="none" cap="none" strike="noStrike">
                <a:solidFill>
                  <a:srgbClr val="1F1E1E"/>
                </a:solidFill>
                <a:latin typeface="Red Hat Text"/>
                <a:ea typeface="Red Hat Text"/>
                <a:cs typeface="Red Hat Text"/>
                <a:sym typeface="Red Hat Text"/>
              </a:rPr>
              <a:t>Boosting Algorithms</a:t>
            </a:r>
            <a:endParaRPr b="0" i="0" sz="1601" u="none" cap="none" strike="noStrike">
              <a:solidFill>
                <a:schemeClr val="dk1"/>
              </a:solidFill>
              <a:latin typeface="Calibri"/>
              <a:ea typeface="Calibri"/>
              <a:cs typeface="Calibri"/>
              <a:sym typeface="Calibri"/>
            </a:endParaRPr>
          </a:p>
        </p:txBody>
      </p:sp>
      <p:sp>
        <p:nvSpPr>
          <p:cNvPr id="203" name="Google Shape;203;p14"/>
          <p:cNvSpPr/>
          <p:nvPr/>
        </p:nvSpPr>
        <p:spPr>
          <a:xfrm>
            <a:off x="6264000" y="6544650"/>
            <a:ext cx="7761600" cy="5532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Algorithms like AdaBoost and Gradient Boosting iteratively build models by focusing on misclassified instances. They typically achieve high accuracy but may be more complex to interpret.</a:t>
            </a:r>
            <a:endParaRPr b="0" i="0" sz="1361"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descr="preencoded.png" id="209" name="Google Shape;209;p15"/>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210" name="Google Shape;210;p15"/>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15"/>
          <p:cNvPicPr preferRelativeResize="0"/>
          <p:nvPr/>
        </p:nvPicPr>
        <p:blipFill>
          <a:blip r:embed="rId4">
            <a:alphaModFix/>
          </a:blip>
          <a:stretch>
            <a:fillRect/>
          </a:stretch>
        </p:blipFill>
        <p:spPr>
          <a:xfrm>
            <a:off x="809625" y="457200"/>
            <a:ext cx="6414350" cy="7315200"/>
          </a:xfrm>
          <a:prstGeom prst="rect">
            <a:avLst/>
          </a:prstGeom>
          <a:noFill/>
          <a:ln>
            <a:noFill/>
          </a:ln>
        </p:spPr>
      </p:pic>
      <p:pic>
        <p:nvPicPr>
          <p:cNvPr id="212" name="Google Shape;212;p15"/>
          <p:cNvPicPr preferRelativeResize="0"/>
          <p:nvPr/>
        </p:nvPicPr>
        <p:blipFill>
          <a:blip r:embed="rId5">
            <a:alphaModFix/>
          </a:blip>
          <a:stretch>
            <a:fillRect/>
          </a:stretch>
        </p:blipFill>
        <p:spPr>
          <a:xfrm>
            <a:off x="8336650" y="609600"/>
            <a:ext cx="5636526" cy="7315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descr="preencoded.png" id="218" name="Google Shape;218;p16"/>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219" name="Google Shape;219;p16"/>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16"/>
          <p:cNvPicPr preferRelativeResize="0"/>
          <p:nvPr/>
        </p:nvPicPr>
        <p:blipFill>
          <a:blip r:embed="rId4">
            <a:alphaModFix/>
          </a:blip>
          <a:stretch>
            <a:fillRect/>
          </a:stretch>
        </p:blipFill>
        <p:spPr>
          <a:xfrm>
            <a:off x="809625" y="457200"/>
            <a:ext cx="5490623" cy="7315200"/>
          </a:xfrm>
          <a:prstGeom prst="rect">
            <a:avLst/>
          </a:prstGeom>
          <a:noFill/>
          <a:ln>
            <a:noFill/>
          </a:ln>
        </p:spPr>
      </p:pic>
      <p:pic>
        <p:nvPicPr>
          <p:cNvPr id="221" name="Google Shape;221;p16"/>
          <p:cNvPicPr preferRelativeResize="0"/>
          <p:nvPr/>
        </p:nvPicPr>
        <p:blipFill>
          <a:blip r:embed="rId5">
            <a:alphaModFix/>
          </a:blip>
          <a:stretch>
            <a:fillRect/>
          </a:stretch>
        </p:blipFill>
        <p:spPr>
          <a:xfrm>
            <a:off x="7475900" y="609600"/>
            <a:ext cx="6497277" cy="7315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descr="preencoded.png" id="227" name="Google Shape;227;p17"/>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228" name="Google Shape;228;p17"/>
          <p:cNvSpPr/>
          <p:nvPr/>
        </p:nvSpPr>
        <p:spPr>
          <a:xfrm>
            <a:off x="0" y="-146950"/>
            <a:ext cx="14630400" cy="96360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9" name="Google Shape;229;p17"/>
          <p:cNvPicPr preferRelativeResize="0"/>
          <p:nvPr/>
        </p:nvPicPr>
        <p:blipFill rotWithShape="1">
          <a:blip r:embed="rId4">
            <a:alphaModFix/>
          </a:blip>
          <a:srcRect b="0" l="0" r="0" t="0"/>
          <a:stretch/>
        </p:blipFill>
        <p:spPr>
          <a:xfrm>
            <a:off x="0" y="0"/>
            <a:ext cx="5486400" cy="9635966"/>
          </a:xfrm>
          <a:prstGeom prst="rect">
            <a:avLst/>
          </a:prstGeom>
          <a:noFill/>
          <a:ln>
            <a:noFill/>
          </a:ln>
        </p:spPr>
      </p:pic>
      <p:pic>
        <p:nvPicPr>
          <p:cNvPr descr="preencoded.png" id="230" name="Google Shape;230;p17"/>
          <p:cNvPicPr preferRelativeResize="0"/>
          <p:nvPr/>
        </p:nvPicPr>
        <p:blipFill rotWithShape="1">
          <a:blip r:embed="rId5">
            <a:alphaModFix/>
          </a:blip>
          <a:srcRect b="0" l="0" r="0" t="0"/>
          <a:stretch/>
        </p:blipFill>
        <p:spPr>
          <a:xfrm>
            <a:off x="215979" y="2922508"/>
            <a:ext cx="5054441" cy="3790831"/>
          </a:xfrm>
          <a:prstGeom prst="rect">
            <a:avLst/>
          </a:prstGeom>
          <a:noFill/>
          <a:ln>
            <a:noFill/>
          </a:ln>
        </p:spPr>
      </p:pic>
      <p:sp>
        <p:nvSpPr>
          <p:cNvPr id="231" name="Google Shape;231;p17"/>
          <p:cNvSpPr/>
          <p:nvPr/>
        </p:nvSpPr>
        <p:spPr>
          <a:xfrm>
            <a:off x="6091238" y="475178"/>
            <a:ext cx="4066342" cy="508159"/>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3202"/>
              <a:buFont typeface="Red Hat Text"/>
              <a:buNone/>
            </a:pPr>
            <a:r>
              <a:rPr b="0" i="0" lang="en-US" sz="3202" u="none" cap="none" strike="noStrike">
                <a:solidFill>
                  <a:srgbClr val="1F1E1E"/>
                </a:solidFill>
                <a:latin typeface="Red Hat Text"/>
                <a:ea typeface="Red Hat Text"/>
                <a:cs typeface="Red Hat Text"/>
                <a:sym typeface="Red Hat Text"/>
              </a:rPr>
              <a:t>Model Evaluation</a:t>
            </a:r>
            <a:endParaRPr b="0" i="0" sz="3202" u="none" cap="none" strike="noStrike">
              <a:solidFill>
                <a:schemeClr val="dk1"/>
              </a:solidFill>
              <a:latin typeface="Calibri"/>
              <a:ea typeface="Calibri"/>
              <a:cs typeface="Calibri"/>
              <a:sym typeface="Calibri"/>
            </a:endParaRPr>
          </a:p>
        </p:txBody>
      </p:sp>
      <p:sp>
        <p:nvSpPr>
          <p:cNvPr id="232" name="Google Shape;232;p17"/>
          <p:cNvSpPr/>
          <p:nvPr/>
        </p:nvSpPr>
        <p:spPr>
          <a:xfrm>
            <a:off x="6091238" y="1242536"/>
            <a:ext cx="7933492" cy="498991"/>
          </a:xfrm>
          <a:prstGeom prst="rect">
            <a:avLst/>
          </a:prstGeom>
          <a:solidFill>
            <a:srgbClr val="FF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6265069" y="1353741"/>
            <a:ext cx="2294811" cy="276582"/>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Metric</a:t>
            </a:r>
            <a:endParaRPr b="0" i="0" sz="1361" u="none" cap="none" strike="noStrike">
              <a:solidFill>
                <a:schemeClr val="dk1"/>
              </a:solidFill>
              <a:latin typeface="Calibri"/>
              <a:ea typeface="Calibri"/>
              <a:cs typeface="Calibri"/>
              <a:sym typeface="Calibri"/>
            </a:endParaRPr>
          </a:p>
        </p:txBody>
      </p:sp>
      <p:sp>
        <p:nvSpPr>
          <p:cNvPr id="234" name="Google Shape;234;p17"/>
          <p:cNvSpPr/>
          <p:nvPr/>
        </p:nvSpPr>
        <p:spPr>
          <a:xfrm>
            <a:off x="8913019" y="1353741"/>
            <a:ext cx="2291001" cy="276582"/>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Description</a:t>
            </a:r>
            <a:endParaRPr b="0" i="0" sz="1361" u="none" cap="none" strike="noStrike">
              <a:solidFill>
                <a:schemeClr val="dk1"/>
              </a:solidFill>
              <a:latin typeface="Calibri"/>
              <a:ea typeface="Calibri"/>
              <a:cs typeface="Calibri"/>
              <a:sym typeface="Calibri"/>
            </a:endParaRPr>
          </a:p>
        </p:txBody>
      </p:sp>
      <p:sp>
        <p:nvSpPr>
          <p:cNvPr id="235" name="Google Shape;235;p17"/>
          <p:cNvSpPr/>
          <p:nvPr/>
        </p:nvSpPr>
        <p:spPr>
          <a:xfrm>
            <a:off x="11557159" y="1353741"/>
            <a:ext cx="2294811" cy="276582"/>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Importance</a:t>
            </a:r>
            <a:endParaRPr b="0" i="0" sz="1361" u="none" cap="none" strike="noStrike">
              <a:solidFill>
                <a:schemeClr val="dk1"/>
              </a:solidFill>
              <a:latin typeface="Calibri"/>
              <a:ea typeface="Calibri"/>
              <a:cs typeface="Calibri"/>
              <a:sym typeface="Calibri"/>
            </a:endParaRPr>
          </a:p>
        </p:txBody>
      </p:sp>
      <p:sp>
        <p:nvSpPr>
          <p:cNvPr id="236" name="Google Shape;236;p17"/>
          <p:cNvSpPr/>
          <p:nvPr/>
        </p:nvSpPr>
        <p:spPr>
          <a:xfrm>
            <a:off x="6265069" y="1852732"/>
            <a:ext cx="2294811" cy="276582"/>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Accuracy</a:t>
            </a:r>
            <a:endParaRPr b="0" i="0" sz="1361" u="none" cap="none" strike="noStrike">
              <a:solidFill>
                <a:schemeClr val="dk1"/>
              </a:solidFill>
              <a:latin typeface="Calibri"/>
              <a:ea typeface="Calibri"/>
              <a:cs typeface="Calibri"/>
              <a:sym typeface="Calibri"/>
            </a:endParaRPr>
          </a:p>
        </p:txBody>
      </p:sp>
      <p:sp>
        <p:nvSpPr>
          <p:cNvPr id="237" name="Google Shape;237;p17"/>
          <p:cNvSpPr/>
          <p:nvPr/>
        </p:nvSpPr>
        <p:spPr>
          <a:xfrm>
            <a:off x="8186026" y="1852725"/>
            <a:ext cx="3018000" cy="5532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The proportion of correctly classified instances.</a:t>
            </a:r>
            <a:endParaRPr b="0" i="0" sz="1361" u="none" cap="none" strike="noStrike">
              <a:solidFill>
                <a:schemeClr val="dk1"/>
              </a:solidFill>
              <a:latin typeface="Calibri"/>
              <a:ea typeface="Calibri"/>
              <a:cs typeface="Calibri"/>
              <a:sym typeface="Calibri"/>
            </a:endParaRPr>
          </a:p>
        </p:txBody>
      </p:sp>
      <p:sp>
        <p:nvSpPr>
          <p:cNvPr id="238" name="Google Shape;238;p17"/>
          <p:cNvSpPr/>
          <p:nvPr/>
        </p:nvSpPr>
        <p:spPr>
          <a:xfrm>
            <a:off x="11557159" y="1852732"/>
            <a:ext cx="2294811" cy="276582"/>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Overall performance</a:t>
            </a:r>
            <a:endParaRPr b="0" i="0" sz="1361" u="none" cap="none" strike="noStrike">
              <a:solidFill>
                <a:schemeClr val="dk1"/>
              </a:solidFill>
              <a:latin typeface="Calibri"/>
              <a:ea typeface="Calibri"/>
              <a:cs typeface="Calibri"/>
              <a:sym typeface="Calibri"/>
            </a:endParaRPr>
          </a:p>
        </p:txBody>
      </p:sp>
      <p:sp>
        <p:nvSpPr>
          <p:cNvPr id="239" name="Google Shape;239;p17"/>
          <p:cNvSpPr/>
          <p:nvPr/>
        </p:nvSpPr>
        <p:spPr>
          <a:xfrm>
            <a:off x="6091250" y="2517100"/>
            <a:ext cx="7933500" cy="1106400"/>
          </a:xfrm>
          <a:prstGeom prst="rect">
            <a:avLst/>
          </a:prstGeom>
          <a:solidFill>
            <a:srgbClr val="FF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a:off x="6265069" y="2628305"/>
            <a:ext cx="2294811" cy="276582"/>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Precision</a:t>
            </a:r>
            <a:endParaRPr b="0" i="0" sz="1361" u="none" cap="none" strike="noStrike">
              <a:solidFill>
                <a:schemeClr val="dk1"/>
              </a:solidFill>
              <a:latin typeface="Calibri"/>
              <a:ea typeface="Calibri"/>
              <a:cs typeface="Calibri"/>
              <a:sym typeface="Calibri"/>
            </a:endParaRPr>
          </a:p>
        </p:txBody>
      </p:sp>
      <p:sp>
        <p:nvSpPr>
          <p:cNvPr id="241" name="Google Shape;241;p17"/>
          <p:cNvSpPr/>
          <p:nvPr/>
        </p:nvSpPr>
        <p:spPr>
          <a:xfrm>
            <a:off x="8189700" y="2628300"/>
            <a:ext cx="3018000" cy="11064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The proportion of correctly predicted positive instances among all predicted positive instances.</a:t>
            </a:r>
            <a:endParaRPr b="0" i="0" sz="1361" u="none" cap="none" strike="noStrike">
              <a:solidFill>
                <a:schemeClr val="dk1"/>
              </a:solidFill>
              <a:latin typeface="Calibri"/>
              <a:ea typeface="Calibri"/>
              <a:cs typeface="Calibri"/>
              <a:sym typeface="Calibri"/>
            </a:endParaRPr>
          </a:p>
        </p:txBody>
      </p:sp>
      <p:sp>
        <p:nvSpPr>
          <p:cNvPr id="242" name="Google Shape;242;p17"/>
          <p:cNvSpPr/>
          <p:nvPr/>
        </p:nvSpPr>
        <p:spPr>
          <a:xfrm>
            <a:off x="11557159" y="2628305"/>
            <a:ext cx="2294811" cy="276582"/>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False positive rate</a:t>
            </a:r>
            <a:endParaRPr b="0" i="0" sz="1361" u="none" cap="none" strike="noStrike">
              <a:solidFill>
                <a:schemeClr val="dk1"/>
              </a:solidFill>
              <a:latin typeface="Calibri"/>
              <a:ea typeface="Calibri"/>
              <a:cs typeface="Calibri"/>
              <a:sym typeface="Calibri"/>
            </a:endParaRPr>
          </a:p>
        </p:txBody>
      </p:sp>
      <p:sp>
        <p:nvSpPr>
          <p:cNvPr id="243" name="Google Shape;243;p17"/>
          <p:cNvSpPr/>
          <p:nvPr/>
        </p:nvSpPr>
        <p:spPr>
          <a:xfrm>
            <a:off x="6265069" y="3957042"/>
            <a:ext cx="2294811" cy="276582"/>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Recall</a:t>
            </a:r>
            <a:endParaRPr b="0" i="0" sz="1361" u="none" cap="none" strike="noStrike">
              <a:solidFill>
                <a:schemeClr val="dk1"/>
              </a:solidFill>
              <a:latin typeface="Calibri"/>
              <a:ea typeface="Calibri"/>
              <a:cs typeface="Calibri"/>
              <a:sym typeface="Calibri"/>
            </a:endParaRPr>
          </a:p>
        </p:txBody>
      </p:sp>
      <p:sp>
        <p:nvSpPr>
          <p:cNvPr id="244" name="Google Shape;244;p17"/>
          <p:cNvSpPr/>
          <p:nvPr/>
        </p:nvSpPr>
        <p:spPr>
          <a:xfrm>
            <a:off x="8420625" y="3828050"/>
            <a:ext cx="2783400" cy="12354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The proportion of correctly predicted positive instances among all actual positive instances.</a:t>
            </a:r>
            <a:endParaRPr b="0" i="0" sz="1361" u="none" cap="none" strike="noStrike">
              <a:solidFill>
                <a:schemeClr val="dk1"/>
              </a:solidFill>
              <a:latin typeface="Calibri"/>
              <a:ea typeface="Calibri"/>
              <a:cs typeface="Calibri"/>
              <a:sym typeface="Calibri"/>
            </a:endParaRPr>
          </a:p>
        </p:txBody>
      </p:sp>
      <p:sp>
        <p:nvSpPr>
          <p:cNvPr id="245" name="Google Shape;245;p17"/>
          <p:cNvSpPr/>
          <p:nvPr/>
        </p:nvSpPr>
        <p:spPr>
          <a:xfrm>
            <a:off x="11557159" y="3957042"/>
            <a:ext cx="2294811" cy="276582"/>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False negative rate</a:t>
            </a:r>
            <a:endParaRPr b="0" i="0" sz="1361" u="none" cap="none" strike="noStrike">
              <a:solidFill>
                <a:schemeClr val="dk1"/>
              </a:solidFill>
              <a:latin typeface="Calibri"/>
              <a:ea typeface="Calibri"/>
              <a:cs typeface="Calibri"/>
              <a:sym typeface="Calibri"/>
            </a:endParaRPr>
          </a:p>
        </p:txBody>
      </p:sp>
      <p:sp>
        <p:nvSpPr>
          <p:cNvPr id="246" name="Google Shape;246;p17"/>
          <p:cNvSpPr/>
          <p:nvPr/>
        </p:nvSpPr>
        <p:spPr>
          <a:xfrm>
            <a:off x="6091250" y="5063450"/>
            <a:ext cx="7933500" cy="775500"/>
          </a:xfrm>
          <a:prstGeom prst="rect">
            <a:avLst/>
          </a:prstGeom>
          <a:solidFill>
            <a:srgbClr val="FF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6265069" y="5285780"/>
            <a:ext cx="2294811" cy="276582"/>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F1-score</a:t>
            </a:r>
            <a:endParaRPr b="0" i="0" sz="1361" u="none" cap="none" strike="noStrike">
              <a:solidFill>
                <a:schemeClr val="dk1"/>
              </a:solidFill>
              <a:latin typeface="Calibri"/>
              <a:ea typeface="Calibri"/>
              <a:cs typeface="Calibri"/>
              <a:sym typeface="Calibri"/>
            </a:endParaRPr>
          </a:p>
        </p:txBody>
      </p:sp>
      <p:sp>
        <p:nvSpPr>
          <p:cNvPr id="248" name="Google Shape;248;p17"/>
          <p:cNvSpPr/>
          <p:nvPr/>
        </p:nvSpPr>
        <p:spPr>
          <a:xfrm>
            <a:off x="8420625" y="5063475"/>
            <a:ext cx="2783400" cy="7755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The harmonic mean of precision and recall.</a:t>
            </a:r>
            <a:endParaRPr b="0" i="0" sz="1361" u="none" cap="none" strike="noStrike">
              <a:solidFill>
                <a:schemeClr val="dk1"/>
              </a:solidFill>
              <a:latin typeface="Calibri"/>
              <a:ea typeface="Calibri"/>
              <a:cs typeface="Calibri"/>
              <a:sym typeface="Calibri"/>
            </a:endParaRPr>
          </a:p>
        </p:txBody>
      </p:sp>
      <p:sp>
        <p:nvSpPr>
          <p:cNvPr id="249" name="Google Shape;249;p17"/>
          <p:cNvSpPr/>
          <p:nvPr/>
        </p:nvSpPr>
        <p:spPr>
          <a:xfrm>
            <a:off x="11557159" y="5285780"/>
            <a:ext cx="2294811" cy="276582"/>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Balancing precision and recall</a:t>
            </a:r>
            <a:endParaRPr b="0" i="0" sz="1361" u="none" cap="none" strike="noStrike">
              <a:solidFill>
                <a:schemeClr val="dk1"/>
              </a:solidFill>
              <a:latin typeface="Calibri"/>
              <a:ea typeface="Calibri"/>
              <a:cs typeface="Calibri"/>
              <a:sym typeface="Calibri"/>
            </a:endParaRPr>
          </a:p>
        </p:txBody>
      </p:sp>
      <p:sp>
        <p:nvSpPr>
          <p:cNvPr id="250" name="Google Shape;250;p17"/>
          <p:cNvSpPr/>
          <p:nvPr/>
        </p:nvSpPr>
        <p:spPr>
          <a:xfrm>
            <a:off x="6265069" y="6061353"/>
            <a:ext cx="2294811" cy="276582"/>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Confusion Matrix</a:t>
            </a:r>
            <a:endParaRPr b="0" i="0" sz="1361" u="none" cap="none" strike="noStrike">
              <a:solidFill>
                <a:schemeClr val="dk1"/>
              </a:solidFill>
              <a:latin typeface="Calibri"/>
              <a:ea typeface="Calibri"/>
              <a:cs typeface="Calibri"/>
              <a:sym typeface="Calibri"/>
            </a:endParaRPr>
          </a:p>
        </p:txBody>
      </p:sp>
      <p:sp>
        <p:nvSpPr>
          <p:cNvPr id="251" name="Google Shape;251;p17"/>
          <p:cNvSpPr/>
          <p:nvPr/>
        </p:nvSpPr>
        <p:spPr>
          <a:xfrm>
            <a:off x="8420625" y="6006375"/>
            <a:ext cx="2897100" cy="14379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A table that summarizes the classification performance by showing the number of true positives, true negatives, false positives, and false negatives.</a:t>
            </a:r>
            <a:endParaRPr b="0" i="0" sz="1361" u="none" cap="none" strike="noStrike">
              <a:solidFill>
                <a:schemeClr val="dk1"/>
              </a:solidFill>
              <a:latin typeface="Calibri"/>
              <a:ea typeface="Calibri"/>
              <a:cs typeface="Calibri"/>
              <a:sym typeface="Calibri"/>
            </a:endParaRPr>
          </a:p>
        </p:txBody>
      </p:sp>
      <p:sp>
        <p:nvSpPr>
          <p:cNvPr id="252" name="Google Shape;252;p17"/>
          <p:cNvSpPr/>
          <p:nvPr/>
        </p:nvSpPr>
        <p:spPr>
          <a:xfrm>
            <a:off x="11557159" y="6061353"/>
            <a:ext cx="2294811" cy="276582"/>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Detailed performance analysis</a:t>
            </a:r>
            <a:endParaRPr b="0" i="0" sz="1361"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preencoded.png" id="258" name="Google Shape;258;p18"/>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259" name="Google Shape;259;p18"/>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18"/>
          <p:cNvPicPr preferRelativeResize="0"/>
          <p:nvPr/>
        </p:nvPicPr>
        <p:blipFill>
          <a:blip r:embed="rId4">
            <a:alphaModFix/>
          </a:blip>
          <a:stretch>
            <a:fillRect/>
          </a:stretch>
        </p:blipFill>
        <p:spPr>
          <a:xfrm>
            <a:off x="809625" y="457200"/>
            <a:ext cx="6246400" cy="7315200"/>
          </a:xfrm>
          <a:prstGeom prst="rect">
            <a:avLst/>
          </a:prstGeom>
          <a:noFill/>
          <a:ln>
            <a:noFill/>
          </a:ln>
        </p:spPr>
      </p:pic>
      <p:pic>
        <p:nvPicPr>
          <p:cNvPr id="261" name="Google Shape;261;p18"/>
          <p:cNvPicPr preferRelativeResize="0"/>
          <p:nvPr/>
        </p:nvPicPr>
        <p:blipFill>
          <a:blip r:embed="rId5">
            <a:alphaModFix/>
          </a:blip>
          <a:stretch>
            <a:fillRect/>
          </a:stretch>
        </p:blipFill>
        <p:spPr>
          <a:xfrm>
            <a:off x="7684775" y="457200"/>
            <a:ext cx="6246400" cy="7315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descr="preencoded.png" id="267" name="Google Shape;267;p19"/>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268" name="Google Shape;268;p19"/>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485902" y="599575"/>
            <a:ext cx="6654000" cy="508200"/>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3202"/>
              <a:buFont typeface="Red Hat Text"/>
              <a:buNone/>
            </a:pPr>
            <a:r>
              <a:rPr lang="en-US" sz="3202">
                <a:solidFill>
                  <a:srgbClr val="1F1E1E"/>
                </a:solidFill>
                <a:latin typeface="Red Hat Text"/>
                <a:ea typeface="Red Hat Text"/>
                <a:cs typeface="Red Hat Text"/>
                <a:sym typeface="Red Hat Text"/>
              </a:rPr>
              <a:t>Best Model Selection:</a:t>
            </a:r>
            <a:endParaRPr b="0" i="0" sz="3202" u="none" cap="none" strike="noStrike">
              <a:solidFill>
                <a:schemeClr val="dk1"/>
              </a:solidFill>
              <a:latin typeface="Calibri"/>
              <a:ea typeface="Calibri"/>
              <a:cs typeface="Calibri"/>
              <a:sym typeface="Calibri"/>
            </a:endParaRPr>
          </a:p>
        </p:txBody>
      </p:sp>
      <p:sp>
        <p:nvSpPr>
          <p:cNvPr id="270" name="Google Shape;270;p19"/>
          <p:cNvSpPr txBox="1"/>
          <p:nvPr/>
        </p:nvSpPr>
        <p:spPr>
          <a:xfrm>
            <a:off x="2059500" y="1893800"/>
            <a:ext cx="10665000" cy="56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300">
                <a:latin typeface="Roboto"/>
                <a:ea typeface="Roboto"/>
                <a:cs typeface="Roboto"/>
                <a:sym typeface="Roboto"/>
              </a:rPr>
              <a:t>Based on the provided metrics, Gradient Boosting appears to be the best model for predicting salaries. It achieved a perfect accuracy of 1.00, correctly classifying both instances in the test set. This indicates that Gradient Boosting was able to generalize well to the test data and predict both salary categories accurately.</a:t>
            </a:r>
            <a:endParaRPr sz="23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3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2300">
                <a:latin typeface="Roboto"/>
                <a:ea typeface="Roboto"/>
                <a:cs typeface="Roboto"/>
                <a:sym typeface="Roboto"/>
              </a:rPr>
              <a:t>When selecting the best model, consider other factors such as computational efficiency, interpretability, and potential overfitting. If computational efficiency and interpretability are important, Logistic Regression or Decision Tree might still be viable choices despite their lower accuracy in this case.</a:t>
            </a:r>
            <a:endParaRPr sz="2300">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descr="preencoded.png" id="276" name="Google Shape;276;p20"/>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277" name="Google Shape;277;p20"/>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8" name="Google Shape;278;p20"/>
          <p:cNvPicPr preferRelativeResize="0"/>
          <p:nvPr/>
        </p:nvPicPr>
        <p:blipFill rotWithShape="1">
          <a:blip r:embed="rId4">
            <a:alphaModFix/>
          </a:blip>
          <a:srcRect b="0" l="0" r="0" t="0"/>
          <a:stretch/>
        </p:blipFill>
        <p:spPr>
          <a:xfrm>
            <a:off x="0" y="0"/>
            <a:ext cx="5486400" cy="8229600"/>
          </a:xfrm>
          <a:prstGeom prst="rect">
            <a:avLst/>
          </a:prstGeom>
          <a:noFill/>
          <a:ln>
            <a:noFill/>
          </a:ln>
        </p:spPr>
      </p:pic>
      <p:pic>
        <p:nvPicPr>
          <p:cNvPr descr="preencoded.png" id="279" name="Google Shape;279;p20"/>
          <p:cNvPicPr preferRelativeResize="0"/>
          <p:nvPr/>
        </p:nvPicPr>
        <p:blipFill rotWithShape="1">
          <a:blip r:embed="rId5">
            <a:alphaModFix/>
          </a:blip>
          <a:srcRect b="0" l="0" r="0" t="0"/>
          <a:stretch/>
        </p:blipFill>
        <p:spPr>
          <a:xfrm>
            <a:off x="221099" y="215979"/>
            <a:ext cx="5044202" cy="7797641"/>
          </a:xfrm>
          <a:prstGeom prst="rect">
            <a:avLst/>
          </a:prstGeom>
          <a:noFill/>
          <a:ln>
            <a:noFill/>
          </a:ln>
        </p:spPr>
      </p:pic>
      <p:sp>
        <p:nvSpPr>
          <p:cNvPr id="280" name="Google Shape;280;p20"/>
          <p:cNvSpPr/>
          <p:nvPr/>
        </p:nvSpPr>
        <p:spPr>
          <a:xfrm>
            <a:off x="6091252" y="662575"/>
            <a:ext cx="6654000" cy="508200"/>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3202"/>
              <a:buFont typeface="Red Hat Text"/>
              <a:buNone/>
            </a:pPr>
            <a:r>
              <a:rPr b="0" i="0" lang="en-US" sz="3202" u="none" cap="none" strike="noStrike">
                <a:solidFill>
                  <a:srgbClr val="1F1E1E"/>
                </a:solidFill>
                <a:latin typeface="Red Hat Text"/>
                <a:ea typeface="Red Hat Text"/>
                <a:cs typeface="Red Hat Text"/>
                <a:sym typeface="Red Hat Text"/>
              </a:rPr>
              <a:t>Predicting Credit Card Approval</a:t>
            </a:r>
            <a:endParaRPr b="0" i="0" sz="3202" u="none" cap="none" strike="noStrike">
              <a:solidFill>
                <a:schemeClr val="dk1"/>
              </a:solidFill>
              <a:latin typeface="Calibri"/>
              <a:ea typeface="Calibri"/>
              <a:cs typeface="Calibri"/>
              <a:sym typeface="Calibri"/>
            </a:endParaRPr>
          </a:p>
        </p:txBody>
      </p:sp>
      <p:pic>
        <p:nvPicPr>
          <p:cNvPr descr="preencoded.png" id="281" name="Google Shape;281;p20"/>
          <p:cNvPicPr preferRelativeResize="0"/>
          <p:nvPr/>
        </p:nvPicPr>
        <p:blipFill rotWithShape="1">
          <a:blip r:embed="rId6">
            <a:alphaModFix/>
          </a:blip>
          <a:srcRect b="0" l="0" r="0" t="0"/>
          <a:stretch/>
        </p:blipFill>
        <p:spPr>
          <a:xfrm>
            <a:off x="6091238" y="1429941"/>
            <a:ext cx="431959" cy="431959"/>
          </a:xfrm>
          <a:prstGeom prst="rect">
            <a:avLst/>
          </a:prstGeom>
          <a:noFill/>
          <a:ln>
            <a:noFill/>
          </a:ln>
        </p:spPr>
      </p:pic>
      <p:sp>
        <p:nvSpPr>
          <p:cNvPr id="282" name="Google Shape;282;p20"/>
          <p:cNvSpPr/>
          <p:nvPr/>
        </p:nvSpPr>
        <p:spPr>
          <a:xfrm>
            <a:off x="6091238" y="2034659"/>
            <a:ext cx="2033111" cy="254198"/>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1601"/>
              <a:buFont typeface="Red Hat Text"/>
              <a:buNone/>
            </a:pPr>
            <a:r>
              <a:rPr b="0" i="0" lang="en-US" sz="1601" u="none" cap="none" strike="noStrike">
                <a:solidFill>
                  <a:srgbClr val="1F1E1E"/>
                </a:solidFill>
                <a:latin typeface="Red Hat Text"/>
                <a:ea typeface="Red Hat Text"/>
                <a:cs typeface="Red Hat Text"/>
                <a:sym typeface="Red Hat Text"/>
              </a:rPr>
              <a:t>Test Dataset</a:t>
            </a:r>
            <a:endParaRPr b="0" i="0" sz="1601" u="none" cap="none" strike="noStrike">
              <a:solidFill>
                <a:schemeClr val="dk1"/>
              </a:solidFill>
              <a:latin typeface="Calibri"/>
              <a:ea typeface="Calibri"/>
              <a:cs typeface="Calibri"/>
              <a:sym typeface="Calibri"/>
            </a:endParaRPr>
          </a:p>
        </p:txBody>
      </p:sp>
      <p:sp>
        <p:nvSpPr>
          <p:cNvPr id="283" name="Google Shape;283;p20"/>
          <p:cNvSpPr/>
          <p:nvPr/>
        </p:nvSpPr>
        <p:spPr>
          <a:xfrm>
            <a:off x="6091238" y="2392442"/>
            <a:ext cx="7934325" cy="553164"/>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The trained gradient boosting model is used to predict credit card approval for unseen data from the test dataset, simulating real-world application scenarios.</a:t>
            </a:r>
            <a:endParaRPr b="0" i="0" sz="1361" u="none" cap="none" strike="noStrike">
              <a:solidFill>
                <a:schemeClr val="dk1"/>
              </a:solidFill>
              <a:latin typeface="Calibri"/>
              <a:ea typeface="Calibri"/>
              <a:cs typeface="Calibri"/>
              <a:sym typeface="Calibri"/>
            </a:endParaRPr>
          </a:p>
        </p:txBody>
      </p:sp>
      <p:pic>
        <p:nvPicPr>
          <p:cNvPr descr="preencoded.png" id="284" name="Google Shape;284;p20"/>
          <p:cNvPicPr preferRelativeResize="0"/>
          <p:nvPr/>
        </p:nvPicPr>
        <p:blipFill rotWithShape="1">
          <a:blip r:embed="rId7">
            <a:alphaModFix/>
          </a:blip>
          <a:srcRect b="0" l="0" r="0" t="0"/>
          <a:stretch/>
        </p:blipFill>
        <p:spPr>
          <a:xfrm>
            <a:off x="6091238" y="3464004"/>
            <a:ext cx="431959" cy="431959"/>
          </a:xfrm>
          <a:prstGeom prst="rect">
            <a:avLst/>
          </a:prstGeom>
          <a:noFill/>
          <a:ln>
            <a:noFill/>
          </a:ln>
        </p:spPr>
      </p:pic>
      <p:sp>
        <p:nvSpPr>
          <p:cNvPr id="285" name="Google Shape;285;p20"/>
          <p:cNvSpPr/>
          <p:nvPr/>
        </p:nvSpPr>
        <p:spPr>
          <a:xfrm>
            <a:off x="6091238" y="4068723"/>
            <a:ext cx="2033111" cy="254198"/>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1601"/>
              <a:buFont typeface="Red Hat Text"/>
              <a:buNone/>
            </a:pPr>
            <a:r>
              <a:rPr b="0" i="0" lang="en-US" sz="1601" u="none" cap="none" strike="noStrike">
                <a:solidFill>
                  <a:srgbClr val="1F1E1E"/>
                </a:solidFill>
                <a:latin typeface="Red Hat Text"/>
                <a:ea typeface="Red Hat Text"/>
                <a:cs typeface="Red Hat Text"/>
                <a:sym typeface="Red Hat Text"/>
              </a:rPr>
              <a:t>Feature Importance</a:t>
            </a:r>
            <a:endParaRPr b="0" i="0" sz="1601" u="none" cap="none" strike="noStrike">
              <a:solidFill>
                <a:schemeClr val="dk1"/>
              </a:solidFill>
              <a:latin typeface="Calibri"/>
              <a:ea typeface="Calibri"/>
              <a:cs typeface="Calibri"/>
              <a:sym typeface="Calibri"/>
            </a:endParaRPr>
          </a:p>
        </p:txBody>
      </p:sp>
      <p:sp>
        <p:nvSpPr>
          <p:cNvPr id="286" name="Google Shape;286;p20"/>
          <p:cNvSpPr/>
          <p:nvPr/>
        </p:nvSpPr>
        <p:spPr>
          <a:xfrm>
            <a:off x="6091238" y="4426506"/>
            <a:ext cx="7934325" cy="829747"/>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The feature importance scores provided by the gradient boosting model reveal the relative importance of each feature in predicting credit card approval. This helps understand which factors are most influential in the decision-making process.</a:t>
            </a:r>
            <a:endParaRPr b="0" i="0" sz="1361" u="none" cap="none" strike="noStrike">
              <a:solidFill>
                <a:schemeClr val="dk1"/>
              </a:solidFill>
              <a:latin typeface="Calibri"/>
              <a:ea typeface="Calibri"/>
              <a:cs typeface="Calibri"/>
              <a:sym typeface="Calibri"/>
            </a:endParaRPr>
          </a:p>
        </p:txBody>
      </p:sp>
      <p:pic>
        <p:nvPicPr>
          <p:cNvPr descr="preencoded.png" id="287" name="Google Shape;287;p20"/>
          <p:cNvPicPr preferRelativeResize="0"/>
          <p:nvPr/>
        </p:nvPicPr>
        <p:blipFill rotWithShape="1">
          <a:blip r:embed="rId8">
            <a:alphaModFix/>
          </a:blip>
          <a:srcRect b="0" l="0" r="0" t="0"/>
          <a:stretch/>
        </p:blipFill>
        <p:spPr>
          <a:xfrm>
            <a:off x="6091238" y="5774650"/>
            <a:ext cx="431959" cy="431959"/>
          </a:xfrm>
          <a:prstGeom prst="rect">
            <a:avLst/>
          </a:prstGeom>
          <a:noFill/>
          <a:ln>
            <a:noFill/>
          </a:ln>
        </p:spPr>
      </p:pic>
      <p:sp>
        <p:nvSpPr>
          <p:cNvPr id="288" name="Google Shape;288;p20"/>
          <p:cNvSpPr/>
          <p:nvPr/>
        </p:nvSpPr>
        <p:spPr>
          <a:xfrm>
            <a:off x="6091263" y="6379375"/>
            <a:ext cx="42609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1601"/>
              <a:buFont typeface="Red Hat Text"/>
              <a:buNone/>
            </a:pPr>
            <a:r>
              <a:rPr b="0" i="0" lang="en-US" sz="1601" u="none" cap="none" strike="noStrike">
                <a:solidFill>
                  <a:srgbClr val="1F1E1E"/>
                </a:solidFill>
                <a:latin typeface="Red Hat Text"/>
                <a:ea typeface="Red Hat Text"/>
                <a:cs typeface="Red Hat Text"/>
                <a:sym typeface="Red Hat Text"/>
              </a:rPr>
              <a:t>Model Interpretation</a:t>
            </a:r>
            <a:endParaRPr b="0" i="0" sz="1601" u="none" cap="none" strike="noStrike">
              <a:solidFill>
                <a:schemeClr val="dk1"/>
              </a:solidFill>
              <a:latin typeface="Calibri"/>
              <a:ea typeface="Calibri"/>
              <a:cs typeface="Calibri"/>
              <a:sym typeface="Calibri"/>
            </a:endParaRPr>
          </a:p>
        </p:txBody>
      </p:sp>
      <p:sp>
        <p:nvSpPr>
          <p:cNvPr id="289" name="Google Shape;289;p20"/>
          <p:cNvSpPr/>
          <p:nvPr/>
        </p:nvSpPr>
        <p:spPr>
          <a:xfrm>
            <a:off x="6091238" y="6737152"/>
            <a:ext cx="7934325" cy="829747"/>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Analyzing the feature importance scores and the model's predictions provides insights into the credit card approval process. This understanding helps identify factors that are driving positive or negative approval decisions.</a:t>
            </a:r>
            <a:endParaRPr b="0" i="0" sz="1361"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descr="preencoded.png" id="295" name="Google Shape;295;p21"/>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296" name="Google Shape;296;p21"/>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21"/>
          <p:cNvPicPr preferRelativeResize="0"/>
          <p:nvPr/>
        </p:nvPicPr>
        <p:blipFill>
          <a:blip r:embed="rId4">
            <a:alphaModFix/>
          </a:blip>
          <a:stretch>
            <a:fillRect/>
          </a:stretch>
        </p:blipFill>
        <p:spPr>
          <a:xfrm>
            <a:off x="809625" y="457200"/>
            <a:ext cx="13011150" cy="7315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 name="Shape 28"/>
        <p:cNvGrpSpPr/>
        <p:nvPr/>
      </p:nvGrpSpPr>
      <p:grpSpPr>
        <a:xfrm>
          <a:off x="0" y="0"/>
          <a:ext cx="0" cy="0"/>
          <a:chOff x="0" y="0"/>
          <a:chExt cx="0" cy="0"/>
        </a:xfrm>
      </p:grpSpPr>
      <p:pic>
        <p:nvPicPr>
          <p:cNvPr descr="preencoded.png" id="29" name="Google Shape;29;p4"/>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30" name="Google Shape;30;p4"/>
          <p:cNvSpPr/>
          <p:nvPr/>
        </p:nvSpPr>
        <p:spPr>
          <a:xfrm>
            <a:off x="0" y="0"/>
            <a:ext cx="14630400" cy="9952792"/>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2872621" y="475178"/>
            <a:ext cx="4066342" cy="508159"/>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3202"/>
              <a:buFont typeface="Red Hat Text"/>
              <a:buNone/>
            </a:pPr>
            <a:r>
              <a:rPr b="0" i="0" lang="en-US" sz="3202" u="none" cap="none" strike="noStrike">
                <a:solidFill>
                  <a:srgbClr val="1F1E1E"/>
                </a:solidFill>
                <a:latin typeface="Red Hat Text"/>
                <a:ea typeface="Red Hat Text"/>
                <a:cs typeface="Red Hat Text"/>
                <a:sym typeface="Red Hat Text"/>
              </a:rPr>
              <a:t>Project Overview</a:t>
            </a:r>
            <a:endParaRPr b="0" i="0" sz="3202" u="none" cap="none" strike="noStrike">
              <a:solidFill>
                <a:schemeClr val="dk1"/>
              </a:solidFill>
              <a:latin typeface="Calibri"/>
              <a:ea typeface="Calibri"/>
              <a:cs typeface="Calibri"/>
              <a:sym typeface="Calibri"/>
            </a:endParaRPr>
          </a:p>
        </p:txBody>
      </p:sp>
      <p:sp>
        <p:nvSpPr>
          <p:cNvPr id="32" name="Google Shape;32;p4"/>
          <p:cNvSpPr/>
          <p:nvPr/>
        </p:nvSpPr>
        <p:spPr>
          <a:xfrm>
            <a:off x="7297817" y="1328976"/>
            <a:ext cx="34528" cy="8148638"/>
          </a:xfrm>
          <a:prstGeom prst="rect">
            <a:avLst/>
          </a:prstGeom>
          <a:solidFill>
            <a:srgbClr val="E0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6515874" y="1700332"/>
            <a:ext cx="604837" cy="34528"/>
          </a:xfrm>
          <a:prstGeom prst="rect">
            <a:avLst/>
          </a:prstGeom>
          <a:solidFill>
            <a:srgbClr val="E0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7120711" y="1523286"/>
            <a:ext cx="388739" cy="388739"/>
          </a:xfrm>
          <a:prstGeom prst="roundRect">
            <a:avLst>
              <a:gd fmla="val 26674" name="adj"/>
            </a:avLst>
          </a:prstGeom>
          <a:solidFill>
            <a:srgbClr val="FF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7277636" y="1595676"/>
            <a:ext cx="74890" cy="243959"/>
          </a:xfrm>
          <a:prstGeom prst="rect">
            <a:avLst/>
          </a:prstGeom>
          <a:noFill/>
          <a:ln>
            <a:noFill/>
          </a:ln>
        </p:spPr>
        <p:txBody>
          <a:bodyPr anchorCtr="0" anchor="t" bIns="45700" lIns="91425" spcFirstLastPara="1" rIns="91425" wrap="square" tIns="45700">
            <a:noAutofit/>
          </a:bodyPr>
          <a:lstStyle/>
          <a:p>
            <a:pPr indent="0" lvl="0" marL="0" marR="0" rtl="0" algn="ctr">
              <a:lnSpc>
                <a:spcPct val="100052"/>
              </a:lnSpc>
              <a:spcBef>
                <a:spcPts val="0"/>
              </a:spcBef>
              <a:spcAft>
                <a:spcPts val="0"/>
              </a:spcAft>
              <a:buClr>
                <a:srgbClr val="1F1E1E"/>
              </a:buClr>
              <a:buSzPts val="1920"/>
              <a:buFont typeface="Red Hat Text"/>
              <a:buNone/>
            </a:pPr>
            <a:r>
              <a:rPr b="0" i="0" lang="en-US" sz="1920" u="none" cap="none" strike="noStrike">
                <a:solidFill>
                  <a:srgbClr val="1F1E1E"/>
                </a:solidFill>
                <a:latin typeface="Red Hat Text"/>
                <a:ea typeface="Red Hat Text"/>
                <a:cs typeface="Red Hat Text"/>
                <a:sym typeface="Red Hat Text"/>
              </a:rPr>
              <a:t>1</a:t>
            </a:r>
            <a:endParaRPr b="0" i="0" sz="1920" u="none" cap="none" strike="noStrike">
              <a:solidFill>
                <a:schemeClr val="dk1"/>
              </a:solidFill>
              <a:latin typeface="Calibri"/>
              <a:ea typeface="Calibri"/>
              <a:cs typeface="Calibri"/>
              <a:sym typeface="Calibri"/>
            </a:endParaRPr>
          </a:p>
        </p:txBody>
      </p:sp>
      <p:sp>
        <p:nvSpPr>
          <p:cNvPr id="36" name="Google Shape;36;p4"/>
          <p:cNvSpPr/>
          <p:nvPr/>
        </p:nvSpPr>
        <p:spPr>
          <a:xfrm>
            <a:off x="2521349" y="1501725"/>
            <a:ext cx="3843300" cy="254100"/>
          </a:xfrm>
          <a:prstGeom prst="rect">
            <a:avLst/>
          </a:prstGeom>
          <a:noFill/>
          <a:ln>
            <a:noFill/>
          </a:ln>
        </p:spPr>
        <p:txBody>
          <a:bodyPr anchorCtr="0" anchor="t" bIns="45700" lIns="91425" spcFirstLastPara="1" rIns="91425" wrap="square" tIns="45700">
            <a:noAutofit/>
          </a:bodyPr>
          <a:lstStyle/>
          <a:p>
            <a:pPr indent="0" lvl="0" marL="0" marR="0" rtl="0" algn="r">
              <a:lnSpc>
                <a:spcPct val="124984"/>
              </a:lnSpc>
              <a:spcBef>
                <a:spcPts val="0"/>
              </a:spcBef>
              <a:spcAft>
                <a:spcPts val="0"/>
              </a:spcAft>
              <a:buClr>
                <a:srgbClr val="1F1E1E"/>
              </a:buClr>
              <a:buSzPts val="1601"/>
              <a:buFont typeface="Red Hat Text"/>
              <a:buNone/>
            </a:pPr>
            <a:r>
              <a:rPr b="0" i="0" lang="en-US" sz="1601" u="none" cap="none" strike="noStrike">
                <a:solidFill>
                  <a:srgbClr val="1F1E1E"/>
                </a:solidFill>
                <a:latin typeface="Red Hat Text"/>
                <a:ea typeface="Red Hat Text"/>
                <a:cs typeface="Red Hat Text"/>
                <a:sym typeface="Red Hat Text"/>
              </a:rPr>
              <a:t>Data Acquisition and Preparation</a:t>
            </a:r>
            <a:endParaRPr b="0" i="0" sz="1601" u="none" cap="none" strike="noStrike">
              <a:solidFill>
                <a:schemeClr val="dk1"/>
              </a:solidFill>
              <a:latin typeface="Calibri"/>
              <a:ea typeface="Calibri"/>
              <a:cs typeface="Calibri"/>
              <a:sym typeface="Calibri"/>
            </a:endParaRPr>
          </a:p>
        </p:txBody>
      </p:sp>
      <p:sp>
        <p:nvSpPr>
          <p:cNvPr id="37" name="Google Shape;37;p4"/>
          <p:cNvSpPr/>
          <p:nvPr/>
        </p:nvSpPr>
        <p:spPr>
          <a:xfrm>
            <a:off x="1933524" y="1859525"/>
            <a:ext cx="4431000" cy="1383000"/>
          </a:xfrm>
          <a:prstGeom prst="rect">
            <a:avLst/>
          </a:prstGeom>
          <a:noFill/>
          <a:ln>
            <a:noFill/>
          </a:ln>
        </p:spPr>
        <p:txBody>
          <a:bodyPr anchorCtr="0" anchor="t" bIns="45700" lIns="91425" spcFirstLastPara="1" rIns="91425" wrap="square" tIns="45700">
            <a:noAutofit/>
          </a:bodyPr>
          <a:lstStyle/>
          <a:p>
            <a:pPr indent="0" lvl="0" marL="0" marR="0" rtl="0" algn="r">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The project starts with acquiring a dataset containing historical credit card application data. This dataset is then cleaned and preprocessed, handling missing values and transforming categorical variables.</a:t>
            </a:r>
            <a:endParaRPr b="0" i="0" sz="1361" u="none" cap="none" strike="noStrike">
              <a:solidFill>
                <a:schemeClr val="dk1"/>
              </a:solidFill>
              <a:latin typeface="Calibri"/>
              <a:ea typeface="Calibri"/>
              <a:cs typeface="Calibri"/>
              <a:sym typeface="Calibri"/>
            </a:endParaRPr>
          </a:p>
        </p:txBody>
      </p:sp>
      <p:sp>
        <p:nvSpPr>
          <p:cNvPr id="38" name="Google Shape;38;p4"/>
          <p:cNvSpPr/>
          <p:nvPr/>
        </p:nvSpPr>
        <p:spPr>
          <a:xfrm>
            <a:off x="7509450" y="2564368"/>
            <a:ext cx="604837" cy="34528"/>
          </a:xfrm>
          <a:prstGeom prst="rect">
            <a:avLst/>
          </a:prstGeom>
          <a:solidFill>
            <a:srgbClr val="E0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7120711" y="2387322"/>
            <a:ext cx="388739" cy="388739"/>
          </a:xfrm>
          <a:prstGeom prst="roundRect">
            <a:avLst>
              <a:gd fmla="val 26674" name="adj"/>
            </a:avLst>
          </a:prstGeom>
          <a:solidFill>
            <a:srgbClr val="FF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7248227" y="2459712"/>
            <a:ext cx="133707" cy="243959"/>
          </a:xfrm>
          <a:prstGeom prst="rect">
            <a:avLst/>
          </a:prstGeom>
          <a:noFill/>
          <a:ln>
            <a:noFill/>
          </a:ln>
        </p:spPr>
        <p:txBody>
          <a:bodyPr anchorCtr="0" anchor="t" bIns="45700" lIns="91425" spcFirstLastPara="1" rIns="91425" wrap="square" tIns="45700">
            <a:noAutofit/>
          </a:bodyPr>
          <a:lstStyle/>
          <a:p>
            <a:pPr indent="0" lvl="0" marL="0" marR="0" rtl="0" algn="ctr">
              <a:lnSpc>
                <a:spcPct val="100052"/>
              </a:lnSpc>
              <a:spcBef>
                <a:spcPts val="0"/>
              </a:spcBef>
              <a:spcAft>
                <a:spcPts val="0"/>
              </a:spcAft>
              <a:buClr>
                <a:srgbClr val="1F1E1E"/>
              </a:buClr>
              <a:buSzPts val="1920"/>
              <a:buFont typeface="Red Hat Text"/>
              <a:buNone/>
            </a:pPr>
            <a:r>
              <a:rPr b="0" i="0" lang="en-US" sz="1920" u="none" cap="none" strike="noStrike">
                <a:solidFill>
                  <a:srgbClr val="1F1E1E"/>
                </a:solidFill>
                <a:latin typeface="Red Hat Text"/>
                <a:ea typeface="Red Hat Text"/>
                <a:cs typeface="Red Hat Text"/>
                <a:sym typeface="Red Hat Text"/>
              </a:rPr>
              <a:t>2</a:t>
            </a:r>
            <a:endParaRPr b="0" i="0" sz="1920" u="none" cap="none" strike="noStrike">
              <a:solidFill>
                <a:schemeClr val="dk1"/>
              </a:solidFill>
              <a:latin typeface="Calibri"/>
              <a:ea typeface="Calibri"/>
              <a:cs typeface="Calibri"/>
              <a:sym typeface="Calibri"/>
            </a:endParaRPr>
          </a:p>
        </p:txBody>
      </p:sp>
      <p:sp>
        <p:nvSpPr>
          <p:cNvPr id="41" name="Google Shape;41;p4"/>
          <p:cNvSpPr/>
          <p:nvPr/>
        </p:nvSpPr>
        <p:spPr>
          <a:xfrm>
            <a:off x="8265547" y="2365775"/>
            <a:ext cx="32202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1601"/>
              <a:buFont typeface="Red Hat Text"/>
              <a:buNone/>
            </a:pPr>
            <a:r>
              <a:rPr b="0" i="0" lang="en-US" sz="1601" u="none" cap="none" strike="noStrike">
                <a:solidFill>
                  <a:srgbClr val="1F1E1E"/>
                </a:solidFill>
                <a:latin typeface="Red Hat Text"/>
                <a:ea typeface="Red Hat Text"/>
                <a:cs typeface="Red Hat Text"/>
                <a:sym typeface="Red Hat Text"/>
              </a:rPr>
              <a:t>Exploratory Data Analysis</a:t>
            </a:r>
            <a:endParaRPr b="0" i="0" sz="1601" u="none" cap="none" strike="noStrike">
              <a:solidFill>
                <a:schemeClr val="dk1"/>
              </a:solidFill>
              <a:latin typeface="Calibri"/>
              <a:ea typeface="Calibri"/>
              <a:cs typeface="Calibri"/>
              <a:sym typeface="Calibri"/>
            </a:endParaRPr>
          </a:p>
        </p:txBody>
      </p:sp>
      <p:sp>
        <p:nvSpPr>
          <p:cNvPr id="42" name="Google Shape;42;p4"/>
          <p:cNvSpPr/>
          <p:nvPr/>
        </p:nvSpPr>
        <p:spPr>
          <a:xfrm>
            <a:off x="8265548" y="2723550"/>
            <a:ext cx="4563900" cy="16596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A thorough exploratory data analysis (EDA) is performed to gain insights into the data distribution, relationships between variables, and potential patterns. This involves visualization techniques, summary statistics, and univariate and bivariate analysis.</a:t>
            </a:r>
            <a:endParaRPr b="0" i="0" sz="1361" u="none" cap="none" strike="noStrike">
              <a:solidFill>
                <a:schemeClr val="dk1"/>
              </a:solidFill>
              <a:latin typeface="Calibri"/>
              <a:ea typeface="Calibri"/>
              <a:cs typeface="Calibri"/>
              <a:sym typeface="Calibri"/>
            </a:endParaRPr>
          </a:p>
        </p:txBody>
      </p:sp>
      <p:sp>
        <p:nvSpPr>
          <p:cNvPr id="43" name="Google Shape;43;p4"/>
          <p:cNvSpPr/>
          <p:nvPr/>
        </p:nvSpPr>
        <p:spPr>
          <a:xfrm>
            <a:off x="6515874" y="3959304"/>
            <a:ext cx="604837" cy="34528"/>
          </a:xfrm>
          <a:prstGeom prst="rect">
            <a:avLst/>
          </a:prstGeom>
          <a:solidFill>
            <a:srgbClr val="E0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7120711" y="3782258"/>
            <a:ext cx="388739" cy="388739"/>
          </a:xfrm>
          <a:prstGeom prst="roundRect">
            <a:avLst>
              <a:gd fmla="val 26674" name="adj"/>
            </a:avLst>
          </a:prstGeom>
          <a:solidFill>
            <a:srgbClr val="FF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7243584" y="3854648"/>
            <a:ext cx="142994" cy="243959"/>
          </a:xfrm>
          <a:prstGeom prst="rect">
            <a:avLst/>
          </a:prstGeom>
          <a:noFill/>
          <a:ln>
            <a:noFill/>
          </a:ln>
        </p:spPr>
        <p:txBody>
          <a:bodyPr anchorCtr="0" anchor="t" bIns="45700" lIns="91425" spcFirstLastPara="1" rIns="91425" wrap="square" tIns="45700">
            <a:noAutofit/>
          </a:bodyPr>
          <a:lstStyle/>
          <a:p>
            <a:pPr indent="0" lvl="0" marL="0" marR="0" rtl="0" algn="ctr">
              <a:lnSpc>
                <a:spcPct val="100052"/>
              </a:lnSpc>
              <a:spcBef>
                <a:spcPts val="0"/>
              </a:spcBef>
              <a:spcAft>
                <a:spcPts val="0"/>
              </a:spcAft>
              <a:buClr>
                <a:srgbClr val="1F1E1E"/>
              </a:buClr>
              <a:buSzPts val="1920"/>
              <a:buFont typeface="Red Hat Text"/>
              <a:buNone/>
            </a:pPr>
            <a:r>
              <a:rPr b="0" i="0" lang="en-US" sz="1920" u="none" cap="none" strike="noStrike">
                <a:solidFill>
                  <a:srgbClr val="1F1E1E"/>
                </a:solidFill>
                <a:latin typeface="Red Hat Text"/>
                <a:ea typeface="Red Hat Text"/>
                <a:cs typeface="Red Hat Text"/>
                <a:sym typeface="Red Hat Text"/>
              </a:rPr>
              <a:t>3</a:t>
            </a:r>
            <a:endParaRPr b="0" i="0" sz="1920" u="none" cap="none" strike="noStrike">
              <a:solidFill>
                <a:schemeClr val="dk1"/>
              </a:solidFill>
              <a:latin typeface="Calibri"/>
              <a:ea typeface="Calibri"/>
              <a:cs typeface="Calibri"/>
              <a:sym typeface="Calibri"/>
            </a:endParaRPr>
          </a:p>
        </p:txBody>
      </p:sp>
      <p:sp>
        <p:nvSpPr>
          <p:cNvPr id="46" name="Google Shape;46;p4"/>
          <p:cNvSpPr/>
          <p:nvPr/>
        </p:nvSpPr>
        <p:spPr>
          <a:xfrm>
            <a:off x="4331494" y="3760708"/>
            <a:ext cx="2033111" cy="254198"/>
          </a:xfrm>
          <a:prstGeom prst="rect">
            <a:avLst/>
          </a:prstGeom>
          <a:noFill/>
          <a:ln>
            <a:noFill/>
          </a:ln>
        </p:spPr>
        <p:txBody>
          <a:bodyPr anchorCtr="0" anchor="t" bIns="45700" lIns="91425" spcFirstLastPara="1" rIns="91425" wrap="square" tIns="45700">
            <a:noAutofit/>
          </a:bodyPr>
          <a:lstStyle/>
          <a:p>
            <a:pPr indent="0" lvl="0" marL="0" marR="0" rtl="0" algn="r">
              <a:lnSpc>
                <a:spcPct val="124984"/>
              </a:lnSpc>
              <a:spcBef>
                <a:spcPts val="0"/>
              </a:spcBef>
              <a:spcAft>
                <a:spcPts val="0"/>
              </a:spcAft>
              <a:buClr>
                <a:srgbClr val="1F1E1E"/>
              </a:buClr>
              <a:buSzPts val="1601"/>
              <a:buFont typeface="Red Hat Text"/>
              <a:buNone/>
            </a:pPr>
            <a:r>
              <a:rPr b="0" i="0" lang="en-US" sz="1601" u="none" cap="none" strike="noStrike">
                <a:solidFill>
                  <a:srgbClr val="1F1E1E"/>
                </a:solidFill>
                <a:latin typeface="Red Hat Text"/>
                <a:ea typeface="Red Hat Text"/>
                <a:cs typeface="Red Hat Text"/>
                <a:sym typeface="Red Hat Text"/>
              </a:rPr>
              <a:t>Feature Engineering</a:t>
            </a:r>
            <a:endParaRPr b="0" i="0" sz="1601" u="none" cap="none" strike="noStrike">
              <a:solidFill>
                <a:schemeClr val="dk1"/>
              </a:solidFill>
              <a:latin typeface="Calibri"/>
              <a:ea typeface="Calibri"/>
              <a:cs typeface="Calibri"/>
              <a:sym typeface="Calibri"/>
            </a:endParaRPr>
          </a:p>
        </p:txBody>
      </p:sp>
      <p:sp>
        <p:nvSpPr>
          <p:cNvPr id="47" name="Google Shape;47;p4"/>
          <p:cNvSpPr/>
          <p:nvPr/>
        </p:nvSpPr>
        <p:spPr>
          <a:xfrm>
            <a:off x="2080474" y="4118500"/>
            <a:ext cx="4284000" cy="1383000"/>
          </a:xfrm>
          <a:prstGeom prst="rect">
            <a:avLst/>
          </a:prstGeom>
          <a:noFill/>
          <a:ln>
            <a:noFill/>
          </a:ln>
        </p:spPr>
        <p:txBody>
          <a:bodyPr anchorCtr="0" anchor="t" bIns="45700" lIns="91425" spcFirstLastPara="1" rIns="91425" wrap="square" tIns="45700">
            <a:noAutofit/>
          </a:bodyPr>
          <a:lstStyle/>
          <a:p>
            <a:pPr indent="0" lvl="0" marL="0" marR="0" rtl="0" algn="r">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Feature engineering techniques are applied to enhance the predictive power of the model. New features might be created by combining existing variables or utilizing domain knowledge to create more insightful features.</a:t>
            </a:r>
            <a:endParaRPr b="0" i="0" sz="1361" u="none" cap="none" strike="noStrike">
              <a:solidFill>
                <a:schemeClr val="dk1"/>
              </a:solidFill>
              <a:latin typeface="Calibri"/>
              <a:ea typeface="Calibri"/>
              <a:cs typeface="Calibri"/>
              <a:sym typeface="Calibri"/>
            </a:endParaRPr>
          </a:p>
        </p:txBody>
      </p:sp>
      <p:sp>
        <p:nvSpPr>
          <p:cNvPr id="48" name="Google Shape;48;p4"/>
          <p:cNvSpPr/>
          <p:nvPr/>
        </p:nvSpPr>
        <p:spPr>
          <a:xfrm>
            <a:off x="7509450" y="5227082"/>
            <a:ext cx="604837" cy="34528"/>
          </a:xfrm>
          <a:prstGeom prst="rect">
            <a:avLst/>
          </a:prstGeom>
          <a:solidFill>
            <a:srgbClr val="E0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7120711" y="5050036"/>
            <a:ext cx="388739" cy="388739"/>
          </a:xfrm>
          <a:prstGeom prst="roundRect">
            <a:avLst>
              <a:gd fmla="val 26674" name="adj"/>
            </a:avLst>
          </a:prstGeom>
          <a:solidFill>
            <a:srgbClr val="FF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7239655" y="5122426"/>
            <a:ext cx="150733" cy="243959"/>
          </a:xfrm>
          <a:prstGeom prst="rect">
            <a:avLst/>
          </a:prstGeom>
          <a:noFill/>
          <a:ln>
            <a:noFill/>
          </a:ln>
        </p:spPr>
        <p:txBody>
          <a:bodyPr anchorCtr="0" anchor="t" bIns="45700" lIns="91425" spcFirstLastPara="1" rIns="91425" wrap="square" tIns="45700">
            <a:noAutofit/>
          </a:bodyPr>
          <a:lstStyle/>
          <a:p>
            <a:pPr indent="0" lvl="0" marL="0" marR="0" rtl="0" algn="ctr">
              <a:lnSpc>
                <a:spcPct val="100052"/>
              </a:lnSpc>
              <a:spcBef>
                <a:spcPts val="0"/>
              </a:spcBef>
              <a:spcAft>
                <a:spcPts val="0"/>
              </a:spcAft>
              <a:buClr>
                <a:srgbClr val="1F1E1E"/>
              </a:buClr>
              <a:buSzPts val="1920"/>
              <a:buFont typeface="Red Hat Text"/>
              <a:buNone/>
            </a:pPr>
            <a:r>
              <a:rPr b="0" i="0" lang="en-US" sz="1920" u="none" cap="none" strike="noStrike">
                <a:solidFill>
                  <a:srgbClr val="1F1E1E"/>
                </a:solidFill>
                <a:latin typeface="Red Hat Text"/>
                <a:ea typeface="Red Hat Text"/>
                <a:cs typeface="Red Hat Text"/>
                <a:sym typeface="Red Hat Text"/>
              </a:rPr>
              <a:t>4</a:t>
            </a:r>
            <a:endParaRPr b="0" i="0" sz="1920" u="none" cap="none" strike="noStrike">
              <a:solidFill>
                <a:schemeClr val="dk1"/>
              </a:solidFill>
              <a:latin typeface="Calibri"/>
              <a:ea typeface="Calibri"/>
              <a:cs typeface="Calibri"/>
              <a:sym typeface="Calibri"/>
            </a:endParaRPr>
          </a:p>
        </p:txBody>
      </p:sp>
      <p:sp>
        <p:nvSpPr>
          <p:cNvPr id="51" name="Google Shape;51;p4"/>
          <p:cNvSpPr/>
          <p:nvPr/>
        </p:nvSpPr>
        <p:spPr>
          <a:xfrm>
            <a:off x="8265548" y="5028475"/>
            <a:ext cx="34920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1601"/>
              <a:buFont typeface="Red Hat Text"/>
              <a:buNone/>
            </a:pPr>
            <a:r>
              <a:rPr b="0" i="0" lang="en-US" sz="1601" u="none" cap="none" strike="noStrike">
                <a:solidFill>
                  <a:srgbClr val="1F1E1E"/>
                </a:solidFill>
                <a:latin typeface="Red Hat Text"/>
                <a:ea typeface="Red Hat Text"/>
                <a:cs typeface="Red Hat Text"/>
                <a:sym typeface="Red Hat Text"/>
              </a:rPr>
              <a:t>Model Selection and Training</a:t>
            </a:r>
            <a:endParaRPr b="0" i="0" sz="1601" u="none" cap="none" strike="noStrike">
              <a:solidFill>
                <a:schemeClr val="dk1"/>
              </a:solidFill>
              <a:latin typeface="Calibri"/>
              <a:ea typeface="Calibri"/>
              <a:cs typeface="Calibri"/>
              <a:sym typeface="Calibri"/>
            </a:endParaRPr>
          </a:p>
        </p:txBody>
      </p:sp>
      <p:sp>
        <p:nvSpPr>
          <p:cNvPr id="52" name="Google Shape;52;p4"/>
          <p:cNvSpPr/>
          <p:nvPr/>
        </p:nvSpPr>
        <p:spPr>
          <a:xfrm>
            <a:off x="8265548" y="5386275"/>
            <a:ext cx="4431000" cy="13830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Various machine learning algorithms are explored, including logistic regression, decision trees, random forests, and boosting algorithms, to identify the best-performing model for credit card approval prediction.</a:t>
            </a:r>
            <a:endParaRPr b="0" i="0" sz="1361" u="none" cap="none" strike="noStrike">
              <a:solidFill>
                <a:schemeClr val="dk1"/>
              </a:solidFill>
              <a:latin typeface="Calibri"/>
              <a:ea typeface="Calibri"/>
              <a:cs typeface="Calibri"/>
              <a:sym typeface="Calibri"/>
            </a:endParaRPr>
          </a:p>
        </p:txBody>
      </p:sp>
      <p:sp>
        <p:nvSpPr>
          <p:cNvPr id="53" name="Google Shape;53;p4"/>
          <p:cNvSpPr/>
          <p:nvPr/>
        </p:nvSpPr>
        <p:spPr>
          <a:xfrm>
            <a:off x="6515874" y="6356628"/>
            <a:ext cx="604837" cy="34528"/>
          </a:xfrm>
          <a:prstGeom prst="rect">
            <a:avLst/>
          </a:prstGeom>
          <a:solidFill>
            <a:srgbClr val="E0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7120711" y="6179582"/>
            <a:ext cx="388739" cy="388739"/>
          </a:xfrm>
          <a:prstGeom prst="roundRect">
            <a:avLst>
              <a:gd fmla="val 26674" name="adj"/>
            </a:avLst>
          </a:prstGeom>
          <a:solidFill>
            <a:srgbClr val="FF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7245489" y="6251972"/>
            <a:ext cx="139065" cy="243959"/>
          </a:xfrm>
          <a:prstGeom prst="rect">
            <a:avLst/>
          </a:prstGeom>
          <a:noFill/>
          <a:ln>
            <a:noFill/>
          </a:ln>
        </p:spPr>
        <p:txBody>
          <a:bodyPr anchorCtr="0" anchor="t" bIns="45700" lIns="91425" spcFirstLastPara="1" rIns="91425" wrap="square" tIns="45700">
            <a:noAutofit/>
          </a:bodyPr>
          <a:lstStyle/>
          <a:p>
            <a:pPr indent="0" lvl="0" marL="0" marR="0" rtl="0" algn="ctr">
              <a:lnSpc>
                <a:spcPct val="100052"/>
              </a:lnSpc>
              <a:spcBef>
                <a:spcPts val="0"/>
              </a:spcBef>
              <a:spcAft>
                <a:spcPts val="0"/>
              </a:spcAft>
              <a:buClr>
                <a:srgbClr val="1F1E1E"/>
              </a:buClr>
              <a:buSzPts val="1920"/>
              <a:buFont typeface="Red Hat Text"/>
              <a:buNone/>
            </a:pPr>
            <a:r>
              <a:rPr b="0" i="0" lang="en-US" sz="1920" u="none" cap="none" strike="noStrike">
                <a:solidFill>
                  <a:srgbClr val="1F1E1E"/>
                </a:solidFill>
                <a:latin typeface="Red Hat Text"/>
                <a:ea typeface="Red Hat Text"/>
                <a:cs typeface="Red Hat Text"/>
                <a:sym typeface="Red Hat Text"/>
              </a:rPr>
              <a:t>5</a:t>
            </a:r>
            <a:endParaRPr b="0" i="0" sz="1920" u="none" cap="none" strike="noStrike">
              <a:solidFill>
                <a:schemeClr val="dk1"/>
              </a:solidFill>
              <a:latin typeface="Calibri"/>
              <a:ea typeface="Calibri"/>
              <a:cs typeface="Calibri"/>
              <a:sym typeface="Calibri"/>
            </a:endParaRPr>
          </a:p>
        </p:txBody>
      </p:sp>
      <p:sp>
        <p:nvSpPr>
          <p:cNvPr id="56" name="Google Shape;56;p4"/>
          <p:cNvSpPr/>
          <p:nvPr/>
        </p:nvSpPr>
        <p:spPr>
          <a:xfrm>
            <a:off x="2199698" y="6158025"/>
            <a:ext cx="4164900" cy="254100"/>
          </a:xfrm>
          <a:prstGeom prst="rect">
            <a:avLst/>
          </a:prstGeom>
          <a:noFill/>
          <a:ln>
            <a:noFill/>
          </a:ln>
        </p:spPr>
        <p:txBody>
          <a:bodyPr anchorCtr="0" anchor="t" bIns="45700" lIns="91425" spcFirstLastPara="1" rIns="91425" wrap="square" tIns="45700">
            <a:noAutofit/>
          </a:bodyPr>
          <a:lstStyle/>
          <a:p>
            <a:pPr indent="0" lvl="0" marL="0" marR="0" rtl="0" algn="r">
              <a:lnSpc>
                <a:spcPct val="124984"/>
              </a:lnSpc>
              <a:spcBef>
                <a:spcPts val="0"/>
              </a:spcBef>
              <a:spcAft>
                <a:spcPts val="0"/>
              </a:spcAft>
              <a:buClr>
                <a:srgbClr val="1F1E1E"/>
              </a:buClr>
              <a:buSzPts val="1601"/>
              <a:buFont typeface="Red Hat Text"/>
              <a:buNone/>
            </a:pPr>
            <a:r>
              <a:rPr b="0" i="0" lang="en-US" sz="1601" u="none" cap="none" strike="noStrike">
                <a:solidFill>
                  <a:srgbClr val="1F1E1E"/>
                </a:solidFill>
                <a:latin typeface="Red Hat Text"/>
                <a:ea typeface="Red Hat Text"/>
                <a:cs typeface="Red Hat Text"/>
                <a:sym typeface="Red Hat Text"/>
              </a:rPr>
              <a:t>Model Evaluation and Validation</a:t>
            </a:r>
            <a:endParaRPr b="0" i="0" sz="1601" u="none" cap="none" strike="noStrike">
              <a:solidFill>
                <a:schemeClr val="dk1"/>
              </a:solidFill>
              <a:latin typeface="Calibri"/>
              <a:ea typeface="Calibri"/>
              <a:cs typeface="Calibri"/>
              <a:sym typeface="Calibri"/>
            </a:endParaRPr>
          </a:p>
        </p:txBody>
      </p:sp>
      <p:sp>
        <p:nvSpPr>
          <p:cNvPr id="57" name="Google Shape;57;p4"/>
          <p:cNvSpPr/>
          <p:nvPr/>
        </p:nvSpPr>
        <p:spPr>
          <a:xfrm>
            <a:off x="1513648" y="6515825"/>
            <a:ext cx="4851000" cy="1383000"/>
          </a:xfrm>
          <a:prstGeom prst="rect">
            <a:avLst/>
          </a:prstGeom>
          <a:noFill/>
          <a:ln>
            <a:noFill/>
          </a:ln>
        </p:spPr>
        <p:txBody>
          <a:bodyPr anchorCtr="0" anchor="t" bIns="45700" lIns="91425" spcFirstLastPara="1" rIns="91425" wrap="square" tIns="45700">
            <a:noAutofit/>
          </a:bodyPr>
          <a:lstStyle/>
          <a:p>
            <a:pPr indent="0" lvl="0" marL="0" marR="0" rtl="0" algn="r">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The selected model is evaluated using appropriate metrics like accuracy, precision, recall, F1-score, confusion matrix, and ROC AUC. This step ensures the model's robustness and generalization ability.</a:t>
            </a:r>
            <a:endParaRPr b="0" i="0" sz="1361" u="none" cap="none" strike="noStrike">
              <a:solidFill>
                <a:schemeClr val="dk1"/>
              </a:solidFill>
              <a:latin typeface="Calibri"/>
              <a:ea typeface="Calibri"/>
              <a:cs typeface="Calibri"/>
              <a:sym typeface="Calibri"/>
            </a:endParaRPr>
          </a:p>
        </p:txBody>
      </p:sp>
      <p:sp>
        <p:nvSpPr>
          <p:cNvPr id="58" name="Google Shape;58;p4"/>
          <p:cNvSpPr/>
          <p:nvPr/>
        </p:nvSpPr>
        <p:spPr>
          <a:xfrm>
            <a:off x="7509450" y="7486174"/>
            <a:ext cx="604837" cy="34528"/>
          </a:xfrm>
          <a:prstGeom prst="rect">
            <a:avLst/>
          </a:prstGeom>
          <a:solidFill>
            <a:srgbClr val="E0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7104574" y="7097428"/>
            <a:ext cx="388800" cy="388800"/>
          </a:xfrm>
          <a:prstGeom prst="roundRect">
            <a:avLst>
              <a:gd fmla="val 26674" name="adj"/>
            </a:avLst>
          </a:prstGeom>
          <a:solidFill>
            <a:srgbClr val="FF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7223499" y="7169868"/>
            <a:ext cx="150900" cy="243900"/>
          </a:xfrm>
          <a:prstGeom prst="rect">
            <a:avLst/>
          </a:prstGeom>
          <a:noFill/>
          <a:ln>
            <a:noFill/>
          </a:ln>
        </p:spPr>
        <p:txBody>
          <a:bodyPr anchorCtr="0" anchor="t" bIns="45700" lIns="91425" spcFirstLastPara="1" rIns="91425" wrap="square" tIns="45700">
            <a:noAutofit/>
          </a:bodyPr>
          <a:lstStyle/>
          <a:p>
            <a:pPr indent="0" lvl="0" marL="0" marR="0" rtl="0" algn="ctr">
              <a:lnSpc>
                <a:spcPct val="100052"/>
              </a:lnSpc>
              <a:spcBef>
                <a:spcPts val="0"/>
              </a:spcBef>
              <a:spcAft>
                <a:spcPts val="0"/>
              </a:spcAft>
              <a:buClr>
                <a:srgbClr val="1F1E1E"/>
              </a:buClr>
              <a:buSzPts val="1920"/>
              <a:buFont typeface="Red Hat Text"/>
              <a:buNone/>
            </a:pPr>
            <a:r>
              <a:rPr b="0" i="0" lang="en-US" sz="1920" u="none" cap="none" strike="noStrike">
                <a:solidFill>
                  <a:srgbClr val="1F1E1E"/>
                </a:solidFill>
                <a:latin typeface="Red Hat Text"/>
                <a:ea typeface="Red Hat Text"/>
                <a:cs typeface="Red Hat Text"/>
                <a:sym typeface="Red Hat Text"/>
              </a:rPr>
              <a:t>6</a:t>
            </a:r>
            <a:endParaRPr b="0" i="0" sz="1920" u="none" cap="none" strike="noStrike">
              <a:solidFill>
                <a:schemeClr val="dk1"/>
              </a:solidFill>
              <a:latin typeface="Calibri"/>
              <a:ea typeface="Calibri"/>
              <a:cs typeface="Calibri"/>
              <a:sym typeface="Calibri"/>
            </a:endParaRPr>
          </a:p>
        </p:txBody>
      </p:sp>
      <p:sp>
        <p:nvSpPr>
          <p:cNvPr id="61" name="Google Shape;61;p4"/>
          <p:cNvSpPr/>
          <p:nvPr/>
        </p:nvSpPr>
        <p:spPr>
          <a:xfrm>
            <a:off x="8233297" y="7164775"/>
            <a:ext cx="41649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1601"/>
              <a:buFont typeface="Red Hat Text"/>
              <a:buNone/>
            </a:pPr>
            <a:r>
              <a:rPr b="0" i="0" lang="en-US" sz="1601" u="none" cap="none" strike="noStrike">
                <a:solidFill>
                  <a:srgbClr val="1F1E1E"/>
                </a:solidFill>
                <a:latin typeface="Red Hat Text"/>
                <a:ea typeface="Red Hat Text"/>
                <a:cs typeface="Red Hat Text"/>
                <a:sym typeface="Red Hat Text"/>
              </a:rPr>
              <a:t>Prediction and Recommendations</a:t>
            </a:r>
            <a:endParaRPr b="0" i="0" sz="1601" u="none" cap="none" strike="noStrike">
              <a:solidFill>
                <a:schemeClr val="dk1"/>
              </a:solidFill>
              <a:latin typeface="Calibri"/>
              <a:ea typeface="Calibri"/>
              <a:cs typeface="Calibri"/>
              <a:sym typeface="Calibri"/>
            </a:endParaRPr>
          </a:p>
        </p:txBody>
      </p:sp>
      <p:sp>
        <p:nvSpPr>
          <p:cNvPr id="62" name="Google Shape;62;p4"/>
          <p:cNvSpPr/>
          <p:nvPr/>
        </p:nvSpPr>
        <p:spPr>
          <a:xfrm>
            <a:off x="7727825" y="7486175"/>
            <a:ext cx="6424200" cy="17841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The trained model is used to predict credit card approval for new applications</a:t>
            </a:r>
            <a:r>
              <a:rPr lang="en-US" sz="1361">
                <a:solidFill>
                  <a:srgbClr val="3B3535"/>
                </a:solidFill>
                <a:latin typeface="Roboto"/>
                <a:ea typeface="Roboto"/>
                <a:cs typeface="Roboto"/>
                <a:sym typeface="Roboto"/>
              </a:rPr>
              <a:t> and Recommend Services.</a:t>
            </a:r>
            <a:endParaRPr b="0" i="0" sz="1361"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descr="preencoded.png" id="303" name="Google Shape;303;p22"/>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304" name="Google Shape;304;p22"/>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22"/>
          <p:cNvPicPr preferRelativeResize="0"/>
          <p:nvPr/>
        </p:nvPicPr>
        <p:blipFill>
          <a:blip r:embed="rId4">
            <a:alphaModFix/>
          </a:blip>
          <a:stretch>
            <a:fillRect/>
          </a:stretch>
        </p:blipFill>
        <p:spPr>
          <a:xfrm>
            <a:off x="809625" y="457200"/>
            <a:ext cx="13011150" cy="7315200"/>
          </a:xfrm>
          <a:prstGeom prst="rect">
            <a:avLst/>
          </a:prstGeom>
          <a:solidFill>
            <a:srgbClr val="FFFAFA"/>
          </a:solid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descr="preencoded.png" id="311" name="Google Shape;311;p23"/>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312" name="Google Shape;312;p23"/>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3" name="Google Shape;313;p23"/>
          <p:cNvPicPr preferRelativeResize="0"/>
          <p:nvPr/>
        </p:nvPicPr>
        <p:blipFill rotWithShape="1">
          <a:blip r:embed="rId4">
            <a:alphaModFix/>
          </a:blip>
          <a:srcRect b="0" l="0" r="0" t="0"/>
          <a:stretch/>
        </p:blipFill>
        <p:spPr>
          <a:xfrm>
            <a:off x="9144000" y="0"/>
            <a:ext cx="5486400" cy="8229600"/>
          </a:xfrm>
          <a:prstGeom prst="rect">
            <a:avLst/>
          </a:prstGeom>
          <a:noFill/>
          <a:ln>
            <a:noFill/>
          </a:ln>
        </p:spPr>
      </p:pic>
      <p:pic>
        <p:nvPicPr>
          <p:cNvPr descr="preencoded.png" id="314" name="Google Shape;314;p23"/>
          <p:cNvPicPr preferRelativeResize="0"/>
          <p:nvPr/>
        </p:nvPicPr>
        <p:blipFill rotWithShape="1">
          <a:blip r:embed="rId5">
            <a:alphaModFix/>
          </a:blip>
          <a:srcRect b="0" l="0" r="0" t="0"/>
          <a:stretch/>
        </p:blipFill>
        <p:spPr>
          <a:xfrm>
            <a:off x="9359979" y="2693194"/>
            <a:ext cx="5054322" cy="2843093"/>
          </a:xfrm>
          <a:prstGeom prst="rect">
            <a:avLst/>
          </a:prstGeom>
          <a:noFill/>
          <a:ln>
            <a:noFill/>
          </a:ln>
        </p:spPr>
      </p:pic>
      <p:sp>
        <p:nvSpPr>
          <p:cNvPr id="315" name="Google Shape;315;p23"/>
          <p:cNvSpPr/>
          <p:nvPr/>
        </p:nvSpPr>
        <p:spPr>
          <a:xfrm>
            <a:off x="604837" y="815459"/>
            <a:ext cx="4066342" cy="508159"/>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3202"/>
              <a:buFont typeface="Red Hat Text"/>
              <a:buNone/>
            </a:pPr>
            <a:r>
              <a:rPr b="0" i="0" lang="en-US" sz="3202" u="none" cap="none" strike="noStrike">
                <a:solidFill>
                  <a:srgbClr val="1F1E1E"/>
                </a:solidFill>
                <a:latin typeface="Red Hat Text"/>
                <a:ea typeface="Red Hat Text"/>
                <a:cs typeface="Red Hat Text"/>
                <a:sym typeface="Red Hat Text"/>
              </a:rPr>
              <a:t>Recommendations</a:t>
            </a:r>
            <a:endParaRPr b="0" i="0" sz="3202" u="none" cap="none" strike="noStrike">
              <a:solidFill>
                <a:schemeClr val="dk1"/>
              </a:solidFill>
              <a:latin typeface="Calibri"/>
              <a:ea typeface="Calibri"/>
              <a:cs typeface="Calibri"/>
              <a:sym typeface="Calibri"/>
            </a:endParaRPr>
          </a:p>
        </p:txBody>
      </p:sp>
      <p:pic>
        <p:nvPicPr>
          <p:cNvPr descr="preencoded.png" id="316" name="Google Shape;316;p23"/>
          <p:cNvPicPr preferRelativeResize="0"/>
          <p:nvPr/>
        </p:nvPicPr>
        <p:blipFill rotWithShape="1">
          <a:blip r:embed="rId6">
            <a:alphaModFix/>
          </a:blip>
          <a:srcRect b="0" l="0" r="0" t="0"/>
          <a:stretch/>
        </p:blipFill>
        <p:spPr>
          <a:xfrm>
            <a:off x="604837" y="1582817"/>
            <a:ext cx="864037" cy="1382554"/>
          </a:xfrm>
          <a:prstGeom prst="rect">
            <a:avLst/>
          </a:prstGeom>
          <a:noFill/>
          <a:ln>
            <a:noFill/>
          </a:ln>
        </p:spPr>
      </p:pic>
      <p:sp>
        <p:nvSpPr>
          <p:cNvPr id="317" name="Google Shape;317;p23"/>
          <p:cNvSpPr/>
          <p:nvPr/>
        </p:nvSpPr>
        <p:spPr>
          <a:xfrm>
            <a:off x="1728073" y="1755577"/>
            <a:ext cx="2033111" cy="254198"/>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1601"/>
              <a:buFont typeface="Red Hat Text"/>
              <a:buNone/>
            </a:pPr>
            <a:r>
              <a:rPr b="0" i="0" lang="en-US" sz="1601" u="none" cap="none" strike="noStrike">
                <a:solidFill>
                  <a:srgbClr val="1F1E1E"/>
                </a:solidFill>
                <a:latin typeface="Red Hat Text"/>
                <a:ea typeface="Red Hat Text"/>
                <a:cs typeface="Red Hat Text"/>
                <a:sym typeface="Red Hat Text"/>
              </a:rPr>
              <a:t>Risk Management</a:t>
            </a:r>
            <a:endParaRPr b="0" i="0" sz="1601" u="none" cap="none" strike="noStrike">
              <a:solidFill>
                <a:schemeClr val="dk1"/>
              </a:solidFill>
              <a:latin typeface="Calibri"/>
              <a:ea typeface="Calibri"/>
              <a:cs typeface="Calibri"/>
              <a:sym typeface="Calibri"/>
            </a:endParaRPr>
          </a:p>
        </p:txBody>
      </p:sp>
      <p:sp>
        <p:nvSpPr>
          <p:cNvPr id="318" name="Google Shape;318;p23"/>
          <p:cNvSpPr/>
          <p:nvPr/>
        </p:nvSpPr>
        <p:spPr>
          <a:xfrm>
            <a:off x="1728073" y="2113359"/>
            <a:ext cx="6811089" cy="553164"/>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Based on the model's insights, identify high-risk applicant profiles and develop strategies to mitigate risk, such as stricter verification procedures or credit limit adjustments.</a:t>
            </a:r>
            <a:endParaRPr b="0" i="0" sz="1361" u="none" cap="none" strike="noStrike">
              <a:solidFill>
                <a:schemeClr val="dk1"/>
              </a:solidFill>
              <a:latin typeface="Calibri"/>
              <a:ea typeface="Calibri"/>
              <a:cs typeface="Calibri"/>
              <a:sym typeface="Calibri"/>
            </a:endParaRPr>
          </a:p>
        </p:txBody>
      </p:sp>
      <p:pic>
        <p:nvPicPr>
          <p:cNvPr descr="preencoded.png" id="319" name="Google Shape;319;p23"/>
          <p:cNvPicPr preferRelativeResize="0"/>
          <p:nvPr/>
        </p:nvPicPr>
        <p:blipFill rotWithShape="1">
          <a:blip r:embed="rId7">
            <a:alphaModFix/>
          </a:blip>
          <a:srcRect b="0" l="0" r="0" t="0"/>
          <a:stretch/>
        </p:blipFill>
        <p:spPr>
          <a:xfrm>
            <a:off x="604837" y="2965371"/>
            <a:ext cx="864037" cy="1533049"/>
          </a:xfrm>
          <a:prstGeom prst="rect">
            <a:avLst/>
          </a:prstGeom>
          <a:noFill/>
          <a:ln>
            <a:noFill/>
          </a:ln>
        </p:spPr>
      </p:pic>
      <p:sp>
        <p:nvSpPr>
          <p:cNvPr id="320" name="Google Shape;320;p23"/>
          <p:cNvSpPr/>
          <p:nvPr/>
        </p:nvSpPr>
        <p:spPr>
          <a:xfrm>
            <a:off x="1728073" y="3138130"/>
            <a:ext cx="2033111" cy="254198"/>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1601"/>
              <a:buFont typeface="Red Hat Text"/>
              <a:buNone/>
            </a:pPr>
            <a:r>
              <a:rPr b="0" i="0" lang="en-US" sz="1601" u="none" cap="none" strike="noStrike">
                <a:solidFill>
                  <a:srgbClr val="1F1E1E"/>
                </a:solidFill>
                <a:latin typeface="Red Hat Text"/>
                <a:ea typeface="Red Hat Text"/>
                <a:cs typeface="Red Hat Text"/>
                <a:sym typeface="Red Hat Text"/>
              </a:rPr>
              <a:t>Targeted Marketing</a:t>
            </a:r>
            <a:endParaRPr b="0" i="0" sz="1601" u="none" cap="none" strike="noStrike">
              <a:solidFill>
                <a:schemeClr val="dk1"/>
              </a:solidFill>
              <a:latin typeface="Calibri"/>
              <a:ea typeface="Calibri"/>
              <a:cs typeface="Calibri"/>
              <a:sym typeface="Calibri"/>
            </a:endParaRPr>
          </a:p>
        </p:txBody>
      </p:sp>
      <p:sp>
        <p:nvSpPr>
          <p:cNvPr id="321" name="Google Shape;321;p23"/>
          <p:cNvSpPr/>
          <p:nvPr/>
        </p:nvSpPr>
        <p:spPr>
          <a:xfrm>
            <a:off x="1728073" y="3495913"/>
            <a:ext cx="6811089" cy="829747"/>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Leverage the model's insights to identify potential high-value customers based on features that predict positive approval outcomes. This allows for targeted marketing campaigns to attract and convert promising applicants.</a:t>
            </a:r>
            <a:endParaRPr b="0" i="0" sz="1361" u="none" cap="none" strike="noStrike">
              <a:solidFill>
                <a:schemeClr val="dk1"/>
              </a:solidFill>
              <a:latin typeface="Calibri"/>
              <a:ea typeface="Calibri"/>
              <a:cs typeface="Calibri"/>
              <a:sym typeface="Calibri"/>
            </a:endParaRPr>
          </a:p>
        </p:txBody>
      </p:sp>
      <p:pic>
        <p:nvPicPr>
          <p:cNvPr descr="preencoded.png" id="322" name="Google Shape;322;p23"/>
          <p:cNvPicPr preferRelativeResize="0"/>
          <p:nvPr/>
        </p:nvPicPr>
        <p:blipFill rotWithShape="1">
          <a:blip r:embed="rId8">
            <a:alphaModFix/>
          </a:blip>
          <a:srcRect b="0" l="0" r="0" t="0"/>
          <a:stretch/>
        </p:blipFill>
        <p:spPr>
          <a:xfrm>
            <a:off x="604837" y="4498419"/>
            <a:ext cx="864037" cy="1533049"/>
          </a:xfrm>
          <a:prstGeom prst="rect">
            <a:avLst/>
          </a:prstGeom>
          <a:noFill/>
          <a:ln>
            <a:noFill/>
          </a:ln>
        </p:spPr>
      </p:pic>
      <p:sp>
        <p:nvSpPr>
          <p:cNvPr id="323" name="Google Shape;323;p23"/>
          <p:cNvSpPr/>
          <p:nvPr/>
        </p:nvSpPr>
        <p:spPr>
          <a:xfrm>
            <a:off x="1728076" y="4671175"/>
            <a:ext cx="31866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1601"/>
              <a:buFont typeface="Red Hat Text"/>
              <a:buNone/>
            </a:pPr>
            <a:r>
              <a:rPr b="0" i="0" lang="en-US" sz="1601" u="none" cap="none" strike="noStrike">
                <a:solidFill>
                  <a:srgbClr val="1F1E1E"/>
                </a:solidFill>
                <a:latin typeface="Red Hat Text"/>
                <a:ea typeface="Red Hat Text"/>
                <a:cs typeface="Red Hat Text"/>
                <a:sym typeface="Red Hat Text"/>
              </a:rPr>
              <a:t>Process Optimization</a:t>
            </a:r>
            <a:endParaRPr b="0" i="0" sz="1601" u="none" cap="none" strike="noStrike">
              <a:solidFill>
                <a:schemeClr val="dk1"/>
              </a:solidFill>
              <a:latin typeface="Calibri"/>
              <a:ea typeface="Calibri"/>
              <a:cs typeface="Calibri"/>
              <a:sym typeface="Calibri"/>
            </a:endParaRPr>
          </a:p>
        </p:txBody>
      </p:sp>
      <p:sp>
        <p:nvSpPr>
          <p:cNvPr id="324" name="Google Shape;324;p23"/>
          <p:cNvSpPr/>
          <p:nvPr/>
        </p:nvSpPr>
        <p:spPr>
          <a:xfrm>
            <a:off x="1728073" y="5028962"/>
            <a:ext cx="6811089" cy="829747"/>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Streamline the credit card application process by focusing on the most influential features identified by the model. This can involve simplifying the application form or prioritizing key data points for review.</a:t>
            </a:r>
            <a:endParaRPr b="0" i="0" sz="1361" u="none" cap="none" strike="noStrike">
              <a:solidFill>
                <a:schemeClr val="dk1"/>
              </a:solidFill>
              <a:latin typeface="Calibri"/>
              <a:ea typeface="Calibri"/>
              <a:cs typeface="Calibri"/>
              <a:sym typeface="Calibri"/>
            </a:endParaRPr>
          </a:p>
        </p:txBody>
      </p:sp>
      <p:pic>
        <p:nvPicPr>
          <p:cNvPr descr="preencoded.png" id="325" name="Google Shape;325;p23"/>
          <p:cNvPicPr preferRelativeResize="0"/>
          <p:nvPr/>
        </p:nvPicPr>
        <p:blipFill rotWithShape="1">
          <a:blip r:embed="rId9">
            <a:alphaModFix/>
          </a:blip>
          <a:srcRect b="0" l="0" r="0" t="0"/>
          <a:stretch/>
        </p:blipFill>
        <p:spPr>
          <a:xfrm>
            <a:off x="604837" y="6031468"/>
            <a:ext cx="864037" cy="1382554"/>
          </a:xfrm>
          <a:prstGeom prst="rect">
            <a:avLst/>
          </a:prstGeom>
          <a:noFill/>
          <a:ln>
            <a:noFill/>
          </a:ln>
        </p:spPr>
      </p:pic>
      <p:sp>
        <p:nvSpPr>
          <p:cNvPr id="326" name="Google Shape;326;p23"/>
          <p:cNvSpPr/>
          <p:nvPr/>
        </p:nvSpPr>
        <p:spPr>
          <a:xfrm>
            <a:off x="1728076" y="6204225"/>
            <a:ext cx="31866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1601"/>
              <a:buFont typeface="Red Hat Text"/>
              <a:buNone/>
            </a:pPr>
            <a:r>
              <a:rPr b="0" i="0" lang="en-US" sz="1601" u="none" cap="none" strike="noStrike">
                <a:solidFill>
                  <a:srgbClr val="1F1E1E"/>
                </a:solidFill>
                <a:latin typeface="Red Hat Text"/>
                <a:ea typeface="Red Hat Text"/>
                <a:cs typeface="Red Hat Text"/>
                <a:sym typeface="Red Hat Text"/>
              </a:rPr>
              <a:t>Continuous Monitoring</a:t>
            </a:r>
            <a:endParaRPr b="0" i="0" sz="1601" u="none" cap="none" strike="noStrike">
              <a:solidFill>
                <a:schemeClr val="dk1"/>
              </a:solidFill>
              <a:latin typeface="Calibri"/>
              <a:ea typeface="Calibri"/>
              <a:cs typeface="Calibri"/>
              <a:sym typeface="Calibri"/>
            </a:endParaRPr>
          </a:p>
        </p:txBody>
      </p:sp>
      <p:sp>
        <p:nvSpPr>
          <p:cNvPr id="327" name="Google Shape;327;p23"/>
          <p:cNvSpPr/>
          <p:nvPr/>
        </p:nvSpPr>
        <p:spPr>
          <a:xfrm>
            <a:off x="1728073" y="6562011"/>
            <a:ext cx="6811089" cy="553164"/>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Implement a monitoring system to track the model's performance over time and adapt the model as needed based on changes in the data or the credit card approval landscape.</a:t>
            </a:r>
            <a:endParaRPr b="0" i="0" sz="1361"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descr="preencoded.png" id="333" name="Google Shape;333;p24"/>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334" name="Google Shape;334;p24"/>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5" name="Google Shape;335;p24"/>
          <p:cNvPicPr preferRelativeResize="0"/>
          <p:nvPr/>
        </p:nvPicPr>
        <p:blipFill rotWithShape="1">
          <a:blip r:embed="rId4">
            <a:alphaModFix/>
          </a:blip>
          <a:srcRect b="0" l="0" r="0" t="0"/>
          <a:stretch/>
        </p:blipFill>
        <p:spPr>
          <a:xfrm>
            <a:off x="9144000" y="0"/>
            <a:ext cx="5486400" cy="8229600"/>
          </a:xfrm>
          <a:prstGeom prst="rect">
            <a:avLst/>
          </a:prstGeom>
          <a:noFill/>
          <a:ln>
            <a:noFill/>
          </a:ln>
        </p:spPr>
      </p:pic>
      <p:pic>
        <p:nvPicPr>
          <p:cNvPr descr="preencoded.png" id="336" name="Google Shape;336;p24"/>
          <p:cNvPicPr preferRelativeResize="0"/>
          <p:nvPr/>
        </p:nvPicPr>
        <p:blipFill rotWithShape="1">
          <a:blip r:embed="rId5">
            <a:alphaModFix/>
          </a:blip>
          <a:srcRect b="0" l="0" r="0" t="0"/>
          <a:stretch/>
        </p:blipFill>
        <p:spPr>
          <a:xfrm>
            <a:off x="9452610" y="1542217"/>
            <a:ext cx="4869061" cy="5145048"/>
          </a:xfrm>
          <a:prstGeom prst="rect">
            <a:avLst/>
          </a:prstGeom>
          <a:noFill/>
          <a:ln>
            <a:noFill/>
          </a:ln>
        </p:spPr>
      </p:pic>
      <p:sp>
        <p:nvSpPr>
          <p:cNvPr id="337" name="Google Shape;337;p24"/>
          <p:cNvSpPr/>
          <p:nvPr/>
        </p:nvSpPr>
        <p:spPr>
          <a:xfrm>
            <a:off x="864037" y="1986439"/>
            <a:ext cx="5809059" cy="726043"/>
          </a:xfrm>
          <a:prstGeom prst="rect">
            <a:avLst/>
          </a:prstGeom>
          <a:noFill/>
          <a:ln>
            <a:noFill/>
          </a:ln>
        </p:spPr>
        <p:txBody>
          <a:bodyPr anchorCtr="0" anchor="t" bIns="45700" lIns="91425" spcFirstLastPara="1" rIns="91425" wrap="square" tIns="45700">
            <a:noAutofit/>
          </a:bodyPr>
          <a:lstStyle/>
          <a:p>
            <a:pPr indent="0" lvl="0" marL="0" marR="0" rtl="0" algn="l">
              <a:lnSpc>
                <a:spcPct val="125010"/>
              </a:lnSpc>
              <a:spcBef>
                <a:spcPts val="0"/>
              </a:spcBef>
              <a:spcAft>
                <a:spcPts val="0"/>
              </a:spcAft>
              <a:buClr>
                <a:srgbClr val="1F1E1E"/>
              </a:buClr>
              <a:buSzPts val="4574"/>
              <a:buFont typeface="Red Hat Text"/>
              <a:buNone/>
            </a:pPr>
            <a:r>
              <a:rPr b="0" i="0" lang="en-US" sz="4574" u="none" cap="none" strike="noStrike">
                <a:solidFill>
                  <a:srgbClr val="1F1E1E"/>
                </a:solidFill>
                <a:latin typeface="Red Hat Text"/>
                <a:ea typeface="Red Hat Text"/>
                <a:cs typeface="Red Hat Text"/>
                <a:sym typeface="Red Hat Text"/>
              </a:rPr>
              <a:t>Conclusion</a:t>
            </a:r>
            <a:endParaRPr b="0" i="0" sz="4574" u="none" cap="none" strike="noStrike">
              <a:solidFill>
                <a:schemeClr val="dk1"/>
              </a:solidFill>
              <a:latin typeface="Calibri"/>
              <a:ea typeface="Calibri"/>
              <a:cs typeface="Calibri"/>
              <a:sym typeface="Calibri"/>
            </a:endParaRPr>
          </a:p>
        </p:txBody>
      </p:sp>
      <p:sp>
        <p:nvSpPr>
          <p:cNvPr id="338" name="Google Shape;338;p24"/>
          <p:cNvSpPr/>
          <p:nvPr/>
        </p:nvSpPr>
        <p:spPr>
          <a:xfrm>
            <a:off x="864037" y="3082766"/>
            <a:ext cx="7415927" cy="3160395"/>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B3535"/>
              </a:buClr>
              <a:buSzPts val="1944"/>
              <a:buFont typeface="Roboto"/>
              <a:buNone/>
            </a:pPr>
            <a:r>
              <a:rPr b="0" i="0" lang="en-US" sz="1944" u="none" cap="none" strike="noStrike">
                <a:solidFill>
                  <a:srgbClr val="3B3535"/>
                </a:solidFill>
                <a:latin typeface="Roboto"/>
                <a:ea typeface="Roboto"/>
                <a:cs typeface="Roboto"/>
                <a:sym typeface="Roboto"/>
              </a:rPr>
              <a:t>This project successfully demonstrates the power of machine learning in predicting credit card approval outcomes. The process involved meticulous data exploration, feature engineering, model development, and rigorous evaluation, leading to the identification of key factors influencing credit card approvals. By leveraging the insights from this project, financial institutions can enhance their risk management strategies, optimize their credit card approval process, and improve their overall customer experience.</a:t>
            </a:r>
            <a:endParaRPr b="0" i="0" sz="1944"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descr="preencoded.png" id="68" name="Google Shape;68;p5"/>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69" name="Google Shape;69;p5"/>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968702" y="1644500"/>
            <a:ext cx="10853100" cy="726000"/>
          </a:xfrm>
          <a:prstGeom prst="rect">
            <a:avLst/>
          </a:prstGeom>
          <a:noFill/>
          <a:ln>
            <a:noFill/>
          </a:ln>
        </p:spPr>
        <p:txBody>
          <a:bodyPr anchorCtr="0" anchor="t" bIns="45700" lIns="91425" spcFirstLastPara="1" rIns="91425" wrap="square" tIns="45700">
            <a:noAutofit/>
          </a:bodyPr>
          <a:lstStyle/>
          <a:p>
            <a:pPr indent="0" lvl="0" marL="0" marR="0" rtl="0" algn="l">
              <a:lnSpc>
                <a:spcPct val="125010"/>
              </a:lnSpc>
              <a:spcBef>
                <a:spcPts val="0"/>
              </a:spcBef>
              <a:spcAft>
                <a:spcPts val="0"/>
              </a:spcAft>
              <a:buClr>
                <a:srgbClr val="1F1E1E"/>
              </a:buClr>
              <a:buSzPts val="4574"/>
              <a:buFont typeface="Red Hat Text"/>
              <a:buNone/>
            </a:pPr>
            <a:r>
              <a:rPr b="0" i="0" lang="en-US" sz="4574" u="none" cap="none" strike="noStrike">
                <a:solidFill>
                  <a:srgbClr val="1F1E1E"/>
                </a:solidFill>
                <a:latin typeface="Red Hat Text"/>
                <a:ea typeface="Red Hat Text"/>
                <a:cs typeface="Red Hat Text"/>
                <a:sym typeface="Red Hat Text"/>
              </a:rPr>
              <a:t>Exploratory Data Analysis (EDA)</a:t>
            </a:r>
            <a:endParaRPr b="0" i="0" sz="4574" u="none" cap="none" strike="noStrike">
              <a:solidFill>
                <a:schemeClr val="dk1"/>
              </a:solidFill>
              <a:latin typeface="Calibri"/>
              <a:ea typeface="Calibri"/>
              <a:cs typeface="Calibri"/>
              <a:sym typeface="Calibri"/>
            </a:endParaRPr>
          </a:p>
        </p:txBody>
      </p:sp>
      <p:sp>
        <p:nvSpPr>
          <p:cNvPr id="71" name="Google Shape;71;p5"/>
          <p:cNvSpPr/>
          <p:nvPr/>
        </p:nvSpPr>
        <p:spPr>
          <a:xfrm>
            <a:off x="968693" y="2987635"/>
            <a:ext cx="2904530" cy="363141"/>
          </a:xfrm>
          <a:prstGeom prst="rect">
            <a:avLst/>
          </a:prstGeom>
          <a:noFill/>
          <a:ln>
            <a:noFill/>
          </a:ln>
        </p:spPr>
        <p:txBody>
          <a:bodyPr anchorCtr="0" anchor="t" bIns="45700" lIns="91425" spcFirstLastPara="1" rIns="91425" wrap="square" tIns="45700">
            <a:noAutofit/>
          </a:bodyPr>
          <a:lstStyle/>
          <a:p>
            <a:pPr indent="0" lvl="0" marL="0" marR="0" rtl="0" algn="l">
              <a:lnSpc>
                <a:spcPct val="125010"/>
              </a:lnSpc>
              <a:spcBef>
                <a:spcPts val="0"/>
              </a:spcBef>
              <a:spcAft>
                <a:spcPts val="0"/>
              </a:spcAft>
              <a:buClr>
                <a:srgbClr val="1F1E1E"/>
              </a:buClr>
              <a:buSzPts val="2287"/>
              <a:buFont typeface="Red Hat Text"/>
              <a:buNone/>
            </a:pPr>
            <a:r>
              <a:rPr b="0" i="0" lang="en-US" sz="2287" u="none" cap="none" strike="noStrike">
                <a:solidFill>
                  <a:srgbClr val="1F1E1E"/>
                </a:solidFill>
                <a:latin typeface="Red Hat Text"/>
                <a:ea typeface="Red Hat Text"/>
                <a:cs typeface="Red Hat Text"/>
                <a:sym typeface="Red Hat Text"/>
              </a:rPr>
              <a:t>Univariate Analysis</a:t>
            </a:r>
            <a:endParaRPr b="0" i="0" sz="2287" u="none" cap="none" strike="noStrike">
              <a:solidFill>
                <a:schemeClr val="dk1"/>
              </a:solidFill>
              <a:latin typeface="Calibri"/>
              <a:ea typeface="Calibri"/>
              <a:cs typeface="Calibri"/>
              <a:sym typeface="Calibri"/>
            </a:endParaRPr>
          </a:p>
        </p:txBody>
      </p:sp>
      <p:sp>
        <p:nvSpPr>
          <p:cNvPr id="72" name="Google Shape;72;p5"/>
          <p:cNvSpPr/>
          <p:nvPr/>
        </p:nvSpPr>
        <p:spPr>
          <a:xfrm>
            <a:off x="968693" y="3597593"/>
            <a:ext cx="3828931" cy="2370296"/>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B3535"/>
              </a:buClr>
              <a:buSzPts val="1944"/>
              <a:buFont typeface="Roboto"/>
              <a:buNone/>
            </a:pPr>
            <a:r>
              <a:rPr b="0" i="0" lang="en-US" sz="1944" u="none" cap="none" strike="noStrike">
                <a:solidFill>
                  <a:srgbClr val="3B3535"/>
                </a:solidFill>
                <a:latin typeface="Roboto"/>
                <a:ea typeface="Roboto"/>
                <a:cs typeface="Roboto"/>
                <a:sym typeface="Roboto"/>
              </a:rPr>
              <a:t>Examining the distribution of each individual feature using histograms, box plots, and frequency tables. This provides insights into the nature of each variable and potential outliers.</a:t>
            </a:r>
            <a:endParaRPr b="0" i="0" sz="1944" u="none" cap="none" strike="noStrike">
              <a:solidFill>
                <a:schemeClr val="dk1"/>
              </a:solidFill>
              <a:latin typeface="Calibri"/>
              <a:ea typeface="Calibri"/>
              <a:cs typeface="Calibri"/>
              <a:sym typeface="Calibri"/>
            </a:endParaRPr>
          </a:p>
        </p:txBody>
      </p:sp>
      <p:sp>
        <p:nvSpPr>
          <p:cNvPr id="73" name="Google Shape;73;p5"/>
          <p:cNvSpPr/>
          <p:nvPr/>
        </p:nvSpPr>
        <p:spPr>
          <a:xfrm>
            <a:off x="5407462" y="2987635"/>
            <a:ext cx="2904530" cy="363141"/>
          </a:xfrm>
          <a:prstGeom prst="rect">
            <a:avLst/>
          </a:prstGeom>
          <a:noFill/>
          <a:ln>
            <a:noFill/>
          </a:ln>
        </p:spPr>
        <p:txBody>
          <a:bodyPr anchorCtr="0" anchor="t" bIns="45700" lIns="91425" spcFirstLastPara="1" rIns="91425" wrap="square" tIns="45700">
            <a:noAutofit/>
          </a:bodyPr>
          <a:lstStyle/>
          <a:p>
            <a:pPr indent="0" lvl="0" marL="0" marR="0" rtl="0" algn="l">
              <a:lnSpc>
                <a:spcPct val="125010"/>
              </a:lnSpc>
              <a:spcBef>
                <a:spcPts val="0"/>
              </a:spcBef>
              <a:spcAft>
                <a:spcPts val="0"/>
              </a:spcAft>
              <a:buClr>
                <a:srgbClr val="1F1E1E"/>
              </a:buClr>
              <a:buSzPts val="2287"/>
              <a:buFont typeface="Red Hat Text"/>
              <a:buNone/>
            </a:pPr>
            <a:r>
              <a:rPr b="0" i="0" lang="en-US" sz="2287" u="none" cap="none" strike="noStrike">
                <a:solidFill>
                  <a:srgbClr val="1F1E1E"/>
                </a:solidFill>
                <a:latin typeface="Red Hat Text"/>
                <a:ea typeface="Red Hat Text"/>
                <a:cs typeface="Red Hat Text"/>
                <a:sym typeface="Red Hat Text"/>
              </a:rPr>
              <a:t>Bivariate Analysis</a:t>
            </a:r>
            <a:endParaRPr b="0" i="0" sz="2287" u="none" cap="none" strike="noStrike">
              <a:solidFill>
                <a:schemeClr val="dk1"/>
              </a:solidFill>
              <a:latin typeface="Calibri"/>
              <a:ea typeface="Calibri"/>
              <a:cs typeface="Calibri"/>
              <a:sym typeface="Calibri"/>
            </a:endParaRPr>
          </a:p>
        </p:txBody>
      </p:sp>
      <p:sp>
        <p:nvSpPr>
          <p:cNvPr id="74" name="Google Shape;74;p5"/>
          <p:cNvSpPr/>
          <p:nvPr/>
        </p:nvSpPr>
        <p:spPr>
          <a:xfrm>
            <a:off x="5407462" y="3597593"/>
            <a:ext cx="3828931" cy="2370296"/>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B3535"/>
              </a:buClr>
              <a:buSzPts val="1944"/>
              <a:buFont typeface="Roboto"/>
              <a:buNone/>
            </a:pPr>
            <a:r>
              <a:rPr b="0" i="0" lang="en-US" sz="1944" u="none" cap="none" strike="noStrike">
                <a:solidFill>
                  <a:srgbClr val="3B3535"/>
                </a:solidFill>
                <a:latin typeface="Roboto"/>
                <a:ea typeface="Roboto"/>
                <a:cs typeface="Roboto"/>
                <a:sym typeface="Roboto"/>
              </a:rPr>
              <a:t>Investigating the relationships between different pairs of features using scatter plots, correlation matrices, and contingency tables. This helps identify potential correlations and dependencies.</a:t>
            </a:r>
            <a:endParaRPr b="0" i="0" sz="1944" u="none" cap="none" strike="noStrike">
              <a:solidFill>
                <a:schemeClr val="dk1"/>
              </a:solidFill>
              <a:latin typeface="Calibri"/>
              <a:ea typeface="Calibri"/>
              <a:cs typeface="Calibri"/>
              <a:sym typeface="Calibri"/>
            </a:endParaRPr>
          </a:p>
        </p:txBody>
      </p:sp>
      <p:sp>
        <p:nvSpPr>
          <p:cNvPr id="75" name="Google Shape;75;p5"/>
          <p:cNvSpPr/>
          <p:nvPr/>
        </p:nvSpPr>
        <p:spPr>
          <a:xfrm>
            <a:off x="9846231" y="2987635"/>
            <a:ext cx="2904530" cy="363141"/>
          </a:xfrm>
          <a:prstGeom prst="rect">
            <a:avLst/>
          </a:prstGeom>
          <a:noFill/>
          <a:ln>
            <a:noFill/>
          </a:ln>
        </p:spPr>
        <p:txBody>
          <a:bodyPr anchorCtr="0" anchor="t" bIns="45700" lIns="91425" spcFirstLastPara="1" rIns="91425" wrap="square" tIns="45700">
            <a:noAutofit/>
          </a:bodyPr>
          <a:lstStyle/>
          <a:p>
            <a:pPr indent="0" lvl="0" marL="0" marR="0" rtl="0" algn="l">
              <a:lnSpc>
                <a:spcPct val="125010"/>
              </a:lnSpc>
              <a:spcBef>
                <a:spcPts val="0"/>
              </a:spcBef>
              <a:spcAft>
                <a:spcPts val="0"/>
              </a:spcAft>
              <a:buClr>
                <a:srgbClr val="1F1E1E"/>
              </a:buClr>
              <a:buSzPts val="2287"/>
              <a:buFont typeface="Red Hat Text"/>
              <a:buNone/>
            </a:pPr>
            <a:r>
              <a:rPr b="0" i="0" lang="en-US" sz="2287" u="none" cap="none" strike="noStrike">
                <a:solidFill>
                  <a:srgbClr val="1F1E1E"/>
                </a:solidFill>
                <a:latin typeface="Red Hat Text"/>
                <a:ea typeface="Red Hat Text"/>
                <a:cs typeface="Red Hat Text"/>
                <a:sym typeface="Red Hat Text"/>
              </a:rPr>
              <a:t>Business Findings</a:t>
            </a:r>
            <a:endParaRPr b="0" i="0" sz="2287" u="none" cap="none" strike="noStrike">
              <a:solidFill>
                <a:schemeClr val="dk1"/>
              </a:solidFill>
              <a:latin typeface="Calibri"/>
              <a:ea typeface="Calibri"/>
              <a:cs typeface="Calibri"/>
              <a:sym typeface="Calibri"/>
            </a:endParaRPr>
          </a:p>
        </p:txBody>
      </p:sp>
      <p:sp>
        <p:nvSpPr>
          <p:cNvPr id="76" name="Google Shape;76;p5"/>
          <p:cNvSpPr/>
          <p:nvPr/>
        </p:nvSpPr>
        <p:spPr>
          <a:xfrm>
            <a:off x="9846231" y="3597593"/>
            <a:ext cx="3828931" cy="2765346"/>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B3535"/>
              </a:buClr>
              <a:buSzPts val="1944"/>
              <a:buFont typeface="Roboto"/>
              <a:buNone/>
            </a:pPr>
            <a:r>
              <a:rPr b="0" i="0" lang="en-US" sz="1944" u="none" cap="none" strike="noStrike">
                <a:solidFill>
                  <a:srgbClr val="3B3535"/>
                </a:solidFill>
                <a:latin typeface="Roboto"/>
                <a:ea typeface="Roboto"/>
                <a:cs typeface="Roboto"/>
                <a:sym typeface="Roboto"/>
              </a:rPr>
              <a:t>Drawing conclusions and identifying patterns from the EDA. This could involve identifying significant features, uncovering potential biases, and understanding the key drivers of credit card approval.</a:t>
            </a:r>
            <a:endParaRPr b="0" i="0" sz="1944"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preencoded.png" id="82" name="Google Shape;82;p6"/>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83" name="Google Shape;83;p6"/>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6"/>
          <p:cNvPicPr preferRelativeResize="0"/>
          <p:nvPr/>
        </p:nvPicPr>
        <p:blipFill>
          <a:blip r:embed="rId4">
            <a:alphaModFix/>
          </a:blip>
          <a:stretch>
            <a:fillRect/>
          </a:stretch>
        </p:blipFill>
        <p:spPr>
          <a:xfrm>
            <a:off x="379975" y="457200"/>
            <a:ext cx="6298175" cy="7315200"/>
          </a:xfrm>
          <a:prstGeom prst="rect">
            <a:avLst/>
          </a:prstGeom>
          <a:noFill/>
          <a:ln>
            <a:noFill/>
          </a:ln>
        </p:spPr>
      </p:pic>
      <p:pic>
        <p:nvPicPr>
          <p:cNvPr id="85" name="Google Shape;85;p6"/>
          <p:cNvPicPr preferRelativeResize="0"/>
          <p:nvPr/>
        </p:nvPicPr>
        <p:blipFill>
          <a:blip r:embed="rId5">
            <a:alphaModFix/>
          </a:blip>
          <a:stretch>
            <a:fillRect/>
          </a:stretch>
        </p:blipFill>
        <p:spPr>
          <a:xfrm>
            <a:off x="7370950" y="609600"/>
            <a:ext cx="6602226" cy="7315200"/>
          </a:xfrm>
          <a:prstGeom prst="rect">
            <a:avLst/>
          </a:prstGeom>
          <a:solidFill>
            <a:srgbClr val="FFFAFA"/>
          </a:solid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descr="preencoded.png" id="91" name="Google Shape;91;p7"/>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92" name="Google Shape;92;p7"/>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7"/>
          <p:cNvPicPr preferRelativeResize="0"/>
          <p:nvPr/>
        </p:nvPicPr>
        <p:blipFill>
          <a:blip r:embed="rId4">
            <a:alphaModFix/>
          </a:blip>
          <a:stretch>
            <a:fillRect/>
          </a:stretch>
        </p:blipFill>
        <p:spPr>
          <a:xfrm>
            <a:off x="379975" y="457200"/>
            <a:ext cx="5962276" cy="7315200"/>
          </a:xfrm>
          <a:prstGeom prst="rect">
            <a:avLst/>
          </a:prstGeom>
          <a:noFill/>
          <a:ln>
            <a:noFill/>
          </a:ln>
        </p:spPr>
      </p:pic>
      <p:pic>
        <p:nvPicPr>
          <p:cNvPr id="94" name="Google Shape;94;p7"/>
          <p:cNvPicPr preferRelativeResize="0"/>
          <p:nvPr/>
        </p:nvPicPr>
        <p:blipFill>
          <a:blip r:embed="rId5">
            <a:alphaModFix/>
          </a:blip>
          <a:stretch>
            <a:fillRect/>
          </a:stretch>
        </p:blipFill>
        <p:spPr>
          <a:xfrm>
            <a:off x="6657150" y="609600"/>
            <a:ext cx="7316026" cy="7315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descr="preencoded.png" id="100" name="Google Shape;100;p8"/>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01" name="Google Shape;101;p8"/>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8"/>
          <p:cNvPicPr preferRelativeResize="0"/>
          <p:nvPr/>
        </p:nvPicPr>
        <p:blipFill>
          <a:blip r:embed="rId4">
            <a:alphaModFix/>
          </a:blip>
          <a:stretch>
            <a:fillRect/>
          </a:stretch>
        </p:blipFill>
        <p:spPr>
          <a:xfrm>
            <a:off x="809625" y="457200"/>
            <a:ext cx="6099450" cy="7315200"/>
          </a:xfrm>
          <a:prstGeom prst="rect">
            <a:avLst/>
          </a:prstGeom>
          <a:noFill/>
          <a:ln>
            <a:noFill/>
          </a:ln>
        </p:spPr>
      </p:pic>
      <p:pic>
        <p:nvPicPr>
          <p:cNvPr id="103" name="Google Shape;103;p8"/>
          <p:cNvPicPr preferRelativeResize="0"/>
          <p:nvPr/>
        </p:nvPicPr>
        <p:blipFill>
          <a:blip r:embed="rId5">
            <a:alphaModFix/>
          </a:blip>
          <a:stretch>
            <a:fillRect/>
          </a:stretch>
        </p:blipFill>
        <p:spPr>
          <a:xfrm>
            <a:off x="7979750" y="609600"/>
            <a:ext cx="5993424" cy="7315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preencoded.png" id="109" name="Google Shape;109;p9"/>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10" name="Google Shape;110;p9"/>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9"/>
          <p:cNvPicPr preferRelativeResize="0"/>
          <p:nvPr/>
        </p:nvPicPr>
        <p:blipFill>
          <a:blip r:embed="rId4">
            <a:alphaModFix/>
          </a:blip>
          <a:stretch>
            <a:fillRect/>
          </a:stretch>
        </p:blipFill>
        <p:spPr>
          <a:xfrm>
            <a:off x="809625" y="457200"/>
            <a:ext cx="6309376" cy="7315200"/>
          </a:xfrm>
          <a:prstGeom prst="rect">
            <a:avLst/>
          </a:prstGeom>
          <a:noFill/>
          <a:ln>
            <a:noFill/>
          </a:ln>
        </p:spPr>
      </p:pic>
      <p:pic>
        <p:nvPicPr>
          <p:cNvPr id="112" name="Google Shape;112;p9"/>
          <p:cNvPicPr preferRelativeResize="0"/>
          <p:nvPr/>
        </p:nvPicPr>
        <p:blipFill>
          <a:blip r:embed="rId5">
            <a:alphaModFix/>
          </a:blip>
          <a:stretch>
            <a:fillRect/>
          </a:stretch>
        </p:blipFill>
        <p:spPr>
          <a:xfrm>
            <a:off x="7663800" y="609600"/>
            <a:ext cx="6309376" cy="7315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descr="preencoded.png" id="118" name="Google Shape;118;p10"/>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19" name="Google Shape;119;p10"/>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0" name="Google Shape;120;p10"/>
          <p:cNvPicPr preferRelativeResize="0"/>
          <p:nvPr/>
        </p:nvPicPr>
        <p:blipFill rotWithShape="1">
          <a:blip r:embed="rId4">
            <a:alphaModFix/>
          </a:blip>
          <a:srcRect b="0" l="0" r="0" t="0"/>
          <a:stretch/>
        </p:blipFill>
        <p:spPr>
          <a:xfrm>
            <a:off x="0" y="0"/>
            <a:ext cx="5486400" cy="8229600"/>
          </a:xfrm>
          <a:prstGeom prst="rect">
            <a:avLst/>
          </a:prstGeom>
          <a:noFill/>
          <a:ln>
            <a:noFill/>
          </a:ln>
        </p:spPr>
      </p:pic>
      <p:pic>
        <p:nvPicPr>
          <p:cNvPr descr="preencoded.png" id="121" name="Google Shape;121;p10"/>
          <p:cNvPicPr preferRelativeResize="0"/>
          <p:nvPr/>
        </p:nvPicPr>
        <p:blipFill rotWithShape="1">
          <a:blip r:embed="rId5">
            <a:alphaModFix/>
          </a:blip>
          <a:srcRect b="0" l="0" r="0" t="0"/>
          <a:stretch/>
        </p:blipFill>
        <p:spPr>
          <a:xfrm>
            <a:off x="215979" y="1587579"/>
            <a:ext cx="5054441" cy="5054441"/>
          </a:xfrm>
          <a:prstGeom prst="rect">
            <a:avLst/>
          </a:prstGeom>
          <a:noFill/>
          <a:ln>
            <a:noFill/>
          </a:ln>
        </p:spPr>
      </p:pic>
      <p:sp>
        <p:nvSpPr>
          <p:cNvPr id="122" name="Google Shape;122;p10"/>
          <p:cNvSpPr/>
          <p:nvPr/>
        </p:nvSpPr>
        <p:spPr>
          <a:xfrm>
            <a:off x="6091238" y="1261467"/>
            <a:ext cx="4066342" cy="508159"/>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3202"/>
              <a:buFont typeface="Red Hat Text"/>
              <a:buNone/>
            </a:pPr>
            <a:r>
              <a:rPr b="0" i="0" lang="en-US" sz="3202" u="none" cap="none" strike="noStrike">
                <a:solidFill>
                  <a:srgbClr val="1F1E1E"/>
                </a:solidFill>
                <a:latin typeface="Red Hat Text"/>
                <a:ea typeface="Red Hat Text"/>
                <a:cs typeface="Red Hat Text"/>
                <a:sym typeface="Red Hat Text"/>
              </a:rPr>
              <a:t>Feature Engineering</a:t>
            </a:r>
            <a:endParaRPr b="0" i="0" sz="3202" u="none" cap="none" strike="noStrike">
              <a:solidFill>
                <a:schemeClr val="dk1"/>
              </a:solidFill>
              <a:latin typeface="Calibri"/>
              <a:ea typeface="Calibri"/>
              <a:cs typeface="Calibri"/>
              <a:sym typeface="Calibri"/>
            </a:endParaRPr>
          </a:p>
        </p:txBody>
      </p:sp>
      <p:sp>
        <p:nvSpPr>
          <p:cNvPr id="123" name="Google Shape;123;p10"/>
          <p:cNvSpPr/>
          <p:nvPr/>
        </p:nvSpPr>
        <p:spPr>
          <a:xfrm>
            <a:off x="6091238" y="2223135"/>
            <a:ext cx="388739" cy="388739"/>
          </a:xfrm>
          <a:prstGeom prst="roundRect">
            <a:avLst>
              <a:gd fmla="val 26674" name="adj"/>
            </a:avLst>
          </a:prstGeom>
          <a:solidFill>
            <a:srgbClr val="FF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0"/>
          <p:cNvSpPr/>
          <p:nvPr/>
        </p:nvSpPr>
        <p:spPr>
          <a:xfrm>
            <a:off x="6248162" y="2295525"/>
            <a:ext cx="74890" cy="243959"/>
          </a:xfrm>
          <a:prstGeom prst="rect">
            <a:avLst/>
          </a:prstGeom>
          <a:noFill/>
          <a:ln>
            <a:noFill/>
          </a:ln>
        </p:spPr>
        <p:txBody>
          <a:bodyPr anchorCtr="0" anchor="t" bIns="45700" lIns="91425" spcFirstLastPara="1" rIns="91425" wrap="square" tIns="45700">
            <a:noAutofit/>
          </a:bodyPr>
          <a:lstStyle/>
          <a:p>
            <a:pPr indent="0" lvl="0" marL="0" marR="0" rtl="0" algn="ctr">
              <a:lnSpc>
                <a:spcPct val="100052"/>
              </a:lnSpc>
              <a:spcBef>
                <a:spcPts val="0"/>
              </a:spcBef>
              <a:spcAft>
                <a:spcPts val="0"/>
              </a:spcAft>
              <a:buClr>
                <a:srgbClr val="1F1E1E"/>
              </a:buClr>
              <a:buSzPts val="1920"/>
              <a:buFont typeface="Red Hat Text"/>
              <a:buNone/>
            </a:pPr>
            <a:r>
              <a:rPr b="0" i="0" lang="en-US" sz="1920" u="none" cap="none" strike="noStrike">
                <a:solidFill>
                  <a:srgbClr val="1F1E1E"/>
                </a:solidFill>
                <a:latin typeface="Red Hat Text"/>
                <a:ea typeface="Red Hat Text"/>
                <a:cs typeface="Red Hat Text"/>
                <a:sym typeface="Red Hat Text"/>
              </a:rPr>
              <a:t>1</a:t>
            </a:r>
            <a:endParaRPr b="0" i="0" sz="1920" u="none" cap="none" strike="noStrike">
              <a:solidFill>
                <a:schemeClr val="dk1"/>
              </a:solidFill>
              <a:latin typeface="Calibri"/>
              <a:ea typeface="Calibri"/>
              <a:cs typeface="Calibri"/>
              <a:sym typeface="Calibri"/>
            </a:endParaRPr>
          </a:p>
        </p:txBody>
      </p:sp>
      <p:sp>
        <p:nvSpPr>
          <p:cNvPr id="125" name="Google Shape;125;p10"/>
          <p:cNvSpPr/>
          <p:nvPr/>
        </p:nvSpPr>
        <p:spPr>
          <a:xfrm>
            <a:off x="6652736" y="2223135"/>
            <a:ext cx="2033111" cy="254198"/>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1601"/>
              <a:buFont typeface="Red Hat Text"/>
              <a:buNone/>
            </a:pPr>
            <a:r>
              <a:rPr b="0" i="0" lang="en-US" sz="1601" u="none" cap="none" strike="noStrike">
                <a:solidFill>
                  <a:srgbClr val="1F1E1E"/>
                </a:solidFill>
                <a:latin typeface="Red Hat Text"/>
                <a:ea typeface="Red Hat Text"/>
                <a:cs typeface="Red Hat Text"/>
                <a:sym typeface="Red Hat Text"/>
              </a:rPr>
              <a:t>Feature Creation</a:t>
            </a:r>
            <a:endParaRPr b="0" i="0" sz="1601" u="none" cap="none" strike="noStrike">
              <a:solidFill>
                <a:schemeClr val="dk1"/>
              </a:solidFill>
              <a:latin typeface="Calibri"/>
              <a:ea typeface="Calibri"/>
              <a:cs typeface="Calibri"/>
              <a:sym typeface="Calibri"/>
            </a:endParaRPr>
          </a:p>
        </p:txBody>
      </p:sp>
      <p:sp>
        <p:nvSpPr>
          <p:cNvPr id="126" name="Google Shape;126;p10"/>
          <p:cNvSpPr/>
          <p:nvPr/>
        </p:nvSpPr>
        <p:spPr>
          <a:xfrm>
            <a:off x="6652736" y="2580918"/>
            <a:ext cx="7372826" cy="553164"/>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Creating new features by combining existing variables. For example, combining income and age to create an "income-to-age ratio" feature.</a:t>
            </a:r>
            <a:endParaRPr b="0" i="0" sz="1361" u="none" cap="none" strike="noStrike">
              <a:solidFill>
                <a:schemeClr val="dk1"/>
              </a:solidFill>
              <a:latin typeface="Calibri"/>
              <a:ea typeface="Calibri"/>
              <a:cs typeface="Calibri"/>
              <a:sym typeface="Calibri"/>
            </a:endParaRPr>
          </a:p>
        </p:txBody>
      </p:sp>
      <p:sp>
        <p:nvSpPr>
          <p:cNvPr id="127" name="Google Shape;127;p10"/>
          <p:cNvSpPr/>
          <p:nvPr/>
        </p:nvSpPr>
        <p:spPr>
          <a:xfrm>
            <a:off x="6091238" y="3501152"/>
            <a:ext cx="388739" cy="388739"/>
          </a:xfrm>
          <a:prstGeom prst="roundRect">
            <a:avLst>
              <a:gd fmla="val 26674" name="adj"/>
            </a:avLst>
          </a:prstGeom>
          <a:solidFill>
            <a:srgbClr val="FF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p:cNvSpPr/>
          <p:nvPr/>
        </p:nvSpPr>
        <p:spPr>
          <a:xfrm>
            <a:off x="6218753" y="3573542"/>
            <a:ext cx="133707" cy="243959"/>
          </a:xfrm>
          <a:prstGeom prst="rect">
            <a:avLst/>
          </a:prstGeom>
          <a:noFill/>
          <a:ln>
            <a:noFill/>
          </a:ln>
        </p:spPr>
        <p:txBody>
          <a:bodyPr anchorCtr="0" anchor="t" bIns="45700" lIns="91425" spcFirstLastPara="1" rIns="91425" wrap="square" tIns="45700">
            <a:noAutofit/>
          </a:bodyPr>
          <a:lstStyle/>
          <a:p>
            <a:pPr indent="0" lvl="0" marL="0" marR="0" rtl="0" algn="ctr">
              <a:lnSpc>
                <a:spcPct val="100052"/>
              </a:lnSpc>
              <a:spcBef>
                <a:spcPts val="0"/>
              </a:spcBef>
              <a:spcAft>
                <a:spcPts val="0"/>
              </a:spcAft>
              <a:buClr>
                <a:srgbClr val="1F1E1E"/>
              </a:buClr>
              <a:buSzPts val="1920"/>
              <a:buFont typeface="Red Hat Text"/>
              <a:buNone/>
            </a:pPr>
            <a:r>
              <a:rPr b="0" i="0" lang="en-US" sz="1920" u="none" cap="none" strike="noStrike">
                <a:solidFill>
                  <a:srgbClr val="1F1E1E"/>
                </a:solidFill>
                <a:latin typeface="Red Hat Text"/>
                <a:ea typeface="Red Hat Text"/>
                <a:cs typeface="Red Hat Text"/>
                <a:sym typeface="Red Hat Text"/>
              </a:rPr>
              <a:t>2</a:t>
            </a:r>
            <a:endParaRPr b="0" i="0" sz="1920" u="none" cap="none" strike="noStrike">
              <a:solidFill>
                <a:schemeClr val="dk1"/>
              </a:solidFill>
              <a:latin typeface="Calibri"/>
              <a:ea typeface="Calibri"/>
              <a:cs typeface="Calibri"/>
              <a:sym typeface="Calibri"/>
            </a:endParaRPr>
          </a:p>
        </p:txBody>
      </p:sp>
      <p:sp>
        <p:nvSpPr>
          <p:cNvPr id="129" name="Google Shape;129;p10"/>
          <p:cNvSpPr/>
          <p:nvPr/>
        </p:nvSpPr>
        <p:spPr>
          <a:xfrm>
            <a:off x="6652719" y="3501150"/>
            <a:ext cx="33216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1601"/>
              <a:buFont typeface="Red Hat Text"/>
              <a:buNone/>
            </a:pPr>
            <a:r>
              <a:rPr b="0" i="0" lang="en-US" sz="1601" u="none" cap="none" strike="noStrike">
                <a:solidFill>
                  <a:srgbClr val="1F1E1E"/>
                </a:solidFill>
                <a:latin typeface="Red Hat Text"/>
                <a:ea typeface="Red Hat Text"/>
                <a:cs typeface="Red Hat Text"/>
                <a:sym typeface="Red Hat Text"/>
              </a:rPr>
              <a:t>Feature Transformation</a:t>
            </a:r>
            <a:endParaRPr b="0" i="0" sz="1601" u="none" cap="none" strike="noStrike">
              <a:solidFill>
                <a:schemeClr val="dk1"/>
              </a:solidFill>
              <a:latin typeface="Calibri"/>
              <a:ea typeface="Calibri"/>
              <a:cs typeface="Calibri"/>
              <a:sym typeface="Calibri"/>
            </a:endParaRPr>
          </a:p>
        </p:txBody>
      </p:sp>
      <p:sp>
        <p:nvSpPr>
          <p:cNvPr id="130" name="Google Shape;130;p10"/>
          <p:cNvSpPr/>
          <p:nvPr/>
        </p:nvSpPr>
        <p:spPr>
          <a:xfrm>
            <a:off x="6652736" y="3858935"/>
            <a:ext cx="7372826" cy="553164"/>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Applying transformations to existing features to improve model performance. For instance, using logarithmic transformations to handle skewed distributions.</a:t>
            </a:r>
            <a:endParaRPr b="0" i="0" sz="1361" u="none" cap="none" strike="noStrike">
              <a:solidFill>
                <a:schemeClr val="dk1"/>
              </a:solidFill>
              <a:latin typeface="Calibri"/>
              <a:ea typeface="Calibri"/>
              <a:cs typeface="Calibri"/>
              <a:sym typeface="Calibri"/>
            </a:endParaRPr>
          </a:p>
        </p:txBody>
      </p:sp>
      <p:sp>
        <p:nvSpPr>
          <p:cNvPr id="131" name="Google Shape;131;p10"/>
          <p:cNvSpPr/>
          <p:nvPr/>
        </p:nvSpPr>
        <p:spPr>
          <a:xfrm>
            <a:off x="6091238" y="4779169"/>
            <a:ext cx="388739" cy="388739"/>
          </a:xfrm>
          <a:prstGeom prst="roundRect">
            <a:avLst>
              <a:gd fmla="val 26674" name="adj"/>
            </a:avLst>
          </a:prstGeom>
          <a:solidFill>
            <a:srgbClr val="FF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0"/>
          <p:cNvSpPr/>
          <p:nvPr/>
        </p:nvSpPr>
        <p:spPr>
          <a:xfrm>
            <a:off x="6214110" y="4851559"/>
            <a:ext cx="142994" cy="243959"/>
          </a:xfrm>
          <a:prstGeom prst="rect">
            <a:avLst/>
          </a:prstGeom>
          <a:noFill/>
          <a:ln>
            <a:noFill/>
          </a:ln>
        </p:spPr>
        <p:txBody>
          <a:bodyPr anchorCtr="0" anchor="t" bIns="45700" lIns="91425" spcFirstLastPara="1" rIns="91425" wrap="square" tIns="45700">
            <a:noAutofit/>
          </a:bodyPr>
          <a:lstStyle/>
          <a:p>
            <a:pPr indent="0" lvl="0" marL="0" marR="0" rtl="0" algn="ctr">
              <a:lnSpc>
                <a:spcPct val="100052"/>
              </a:lnSpc>
              <a:spcBef>
                <a:spcPts val="0"/>
              </a:spcBef>
              <a:spcAft>
                <a:spcPts val="0"/>
              </a:spcAft>
              <a:buClr>
                <a:srgbClr val="1F1E1E"/>
              </a:buClr>
              <a:buSzPts val="1920"/>
              <a:buFont typeface="Red Hat Text"/>
              <a:buNone/>
            </a:pPr>
            <a:r>
              <a:rPr b="0" i="0" lang="en-US" sz="1920" u="none" cap="none" strike="noStrike">
                <a:solidFill>
                  <a:srgbClr val="1F1E1E"/>
                </a:solidFill>
                <a:latin typeface="Red Hat Text"/>
                <a:ea typeface="Red Hat Text"/>
                <a:cs typeface="Red Hat Text"/>
                <a:sym typeface="Red Hat Text"/>
              </a:rPr>
              <a:t>3</a:t>
            </a:r>
            <a:endParaRPr b="0" i="0" sz="1920" u="none" cap="none" strike="noStrike">
              <a:solidFill>
                <a:schemeClr val="dk1"/>
              </a:solidFill>
              <a:latin typeface="Calibri"/>
              <a:ea typeface="Calibri"/>
              <a:cs typeface="Calibri"/>
              <a:sym typeface="Calibri"/>
            </a:endParaRPr>
          </a:p>
        </p:txBody>
      </p:sp>
      <p:sp>
        <p:nvSpPr>
          <p:cNvPr id="133" name="Google Shape;133;p10"/>
          <p:cNvSpPr/>
          <p:nvPr/>
        </p:nvSpPr>
        <p:spPr>
          <a:xfrm>
            <a:off x="6652736" y="4779169"/>
            <a:ext cx="2033111" cy="254198"/>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1601"/>
              <a:buFont typeface="Red Hat Text"/>
              <a:buNone/>
            </a:pPr>
            <a:r>
              <a:rPr b="0" i="0" lang="en-US" sz="1601" u="none" cap="none" strike="noStrike">
                <a:solidFill>
                  <a:srgbClr val="1F1E1E"/>
                </a:solidFill>
                <a:latin typeface="Red Hat Text"/>
                <a:ea typeface="Red Hat Text"/>
                <a:cs typeface="Red Hat Text"/>
                <a:sym typeface="Red Hat Text"/>
              </a:rPr>
              <a:t>Interaction Terms</a:t>
            </a:r>
            <a:endParaRPr b="0" i="0" sz="1601" u="none" cap="none" strike="noStrike">
              <a:solidFill>
                <a:schemeClr val="dk1"/>
              </a:solidFill>
              <a:latin typeface="Calibri"/>
              <a:ea typeface="Calibri"/>
              <a:cs typeface="Calibri"/>
              <a:sym typeface="Calibri"/>
            </a:endParaRPr>
          </a:p>
        </p:txBody>
      </p:sp>
      <p:sp>
        <p:nvSpPr>
          <p:cNvPr id="134" name="Google Shape;134;p10"/>
          <p:cNvSpPr/>
          <p:nvPr/>
        </p:nvSpPr>
        <p:spPr>
          <a:xfrm>
            <a:off x="6652736" y="5136952"/>
            <a:ext cx="7372826" cy="553164"/>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Creating interaction terms between relevant features to capture non-linear relationships. For example, the interaction between income and employment length could be informative.</a:t>
            </a:r>
            <a:endParaRPr b="0" i="0" sz="1361" u="none" cap="none" strike="noStrike">
              <a:solidFill>
                <a:schemeClr val="dk1"/>
              </a:solidFill>
              <a:latin typeface="Calibri"/>
              <a:ea typeface="Calibri"/>
              <a:cs typeface="Calibri"/>
              <a:sym typeface="Calibri"/>
            </a:endParaRPr>
          </a:p>
        </p:txBody>
      </p:sp>
      <p:sp>
        <p:nvSpPr>
          <p:cNvPr id="135" name="Google Shape;135;p10"/>
          <p:cNvSpPr/>
          <p:nvPr/>
        </p:nvSpPr>
        <p:spPr>
          <a:xfrm>
            <a:off x="6091238" y="6057186"/>
            <a:ext cx="388739" cy="388739"/>
          </a:xfrm>
          <a:prstGeom prst="roundRect">
            <a:avLst>
              <a:gd fmla="val 26674" name="adj"/>
            </a:avLst>
          </a:prstGeom>
          <a:solidFill>
            <a:srgbClr val="FF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0"/>
          <p:cNvSpPr/>
          <p:nvPr/>
        </p:nvSpPr>
        <p:spPr>
          <a:xfrm>
            <a:off x="6210181" y="6129576"/>
            <a:ext cx="150733" cy="243959"/>
          </a:xfrm>
          <a:prstGeom prst="rect">
            <a:avLst/>
          </a:prstGeom>
          <a:noFill/>
          <a:ln>
            <a:noFill/>
          </a:ln>
        </p:spPr>
        <p:txBody>
          <a:bodyPr anchorCtr="0" anchor="t" bIns="45700" lIns="91425" spcFirstLastPara="1" rIns="91425" wrap="square" tIns="45700">
            <a:noAutofit/>
          </a:bodyPr>
          <a:lstStyle/>
          <a:p>
            <a:pPr indent="0" lvl="0" marL="0" marR="0" rtl="0" algn="ctr">
              <a:lnSpc>
                <a:spcPct val="100052"/>
              </a:lnSpc>
              <a:spcBef>
                <a:spcPts val="0"/>
              </a:spcBef>
              <a:spcAft>
                <a:spcPts val="0"/>
              </a:spcAft>
              <a:buClr>
                <a:srgbClr val="1F1E1E"/>
              </a:buClr>
              <a:buSzPts val="1920"/>
              <a:buFont typeface="Red Hat Text"/>
              <a:buNone/>
            </a:pPr>
            <a:r>
              <a:rPr b="0" i="0" lang="en-US" sz="1920" u="none" cap="none" strike="noStrike">
                <a:solidFill>
                  <a:srgbClr val="1F1E1E"/>
                </a:solidFill>
                <a:latin typeface="Red Hat Text"/>
                <a:ea typeface="Red Hat Text"/>
                <a:cs typeface="Red Hat Text"/>
                <a:sym typeface="Red Hat Text"/>
              </a:rPr>
              <a:t>4</a:t>
            </a:r>
            <a:endParaRPr b="0" i="0" sz="1920" u="none" cap="none" strike="noStrike">
              <a:solidFill>
                <a:schemeClr val="dk1"/>
              </a:solidFill>
              <a:latin typeface="Calibri"/>
              <a:ea typeface="Calibri"/>
              <a:cs typeface="Calibri"/>
              <a:sym typeface="Calibri"/>
            </a:endParaRPr>
          </a:p>
        </p:txBody>
      </p:sp>
      <p:sp>
        <p:nvSpPr>
          <p:cNvPr id="137" name="Google Shape;137;p10"/>
          <p:cNvSpPr/>
          <p:nvPr/>
        </p:nvSpPr>
        <p:spPr>
          <a:xfrm>
            <a:off x="6652736" y="6057186"/>
            <a:ext cx="2033111" cy="254198"/>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1F1E1E"/>
              </a:buClr>
              <a:buSzPts val="1601"/>
              <a:buFont typeface="Red Hat Text"/>
              <a:buNone/>
            </a:pPr>
            <a:r>
              <a:rPr b="0" i="0" lang="en-US" sz="1601" u="none" cap="none" strike="noStrike">
                <a:solidFill>
                  <a:srgbClr val="1F1E1E"/>
                </a:solidFill>
                <a:latin typeface="Red Hat Text"/>
                <a:ea typeface="Red Hat Text"/>
                <a:cs typeface="Red Hat Text"/>
                <a:sym typeface="Red Hat Text"/>
              </a:rPr>
              <a:t>Domain Expertise</a:t>
            </a:r>
            <a:endParaRPr b="0" i="0" sz="1601" u="none" cap="none" strike="noStrike">
              <a:solidFill>
                <a:schemeClr val="dk1"/>
              </a:solidFill>
              <a:latin typeface="Calibri"/>
              <a:ea typeface="Calibri"/>
              <a:cs typeface="Calibri"/>
              <a:sym typeface="Calibri"/>
            </a:endParaRPr>
          </a:p>
        </p:txBody>
      </p:sp>
      <p:sp>
        <p:nvSpPr>
          <p:cNvPr id="138" name="Google Shape;138;p10"/>
          <p:cNvSpPr/>
          <p:nvPr/>
        </p:nvSpPr>
        <p:spPr>
          <a:xfrm>
            <a:off x="6652736" y="6414968"/>
            <a:ext cx="7372826" cy="553164"/>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B3535"/>
              </a:buClr>
              <a:buSzPts val="1361"/>
              <a:buFont typeface="Roboto"/>
              <a:buNone/>
            </a:pPr>
            <a:r>
              <a:rPr b="0" i="0" lang="en-US" sz="1361" u="none" cap="none" strike="noStrike">
                <a:solidFill>
                  <a:srgbClr val="3B3535"/>
                </a:solidFill>
                <a:latin typeface="Roboto"/>
                <a:ea typeface="Roboto"/>
                <a:cs typeface="Roboto"/>
                <a:sym typeface="Roboto"/>
              </a:rPr>
              <a:t>Incorporating domain knowledge to create features specific to the credit card approval process. This could involve creating features based on credit score or debt-to-income ratios.</a:t>
            </a:r>
            <a:endParaRPr b="0" i="0" sz="1361"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descr="preencoded.png" id="144" name="Google Shape;144;p11"/>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45" name="Google Shape;145;p11"/>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11"/>
          <p:cNvPicPr preferRelativeResize="0"/>
          <p:nvPr/>
        </p:nvPicPr>
        <p:blipFill>
          <a:blip r:embed="rId4">
            <a:alphaModFix/>
          </a:blip>
          <a:stretch>
            <a:fillRect/>
          </a:stretch>
        </p:blipFill>
        <p:spPr>
          <a:xfrm>
            <a:off x="809625" y="457200"/>
            <a:ext cx="6351374" cy="7315200"/>
          </a:xfrm>
          <a:prstGeom prst="rect">
            <a:avLst/>
          </a:prstGeom>
          <a:noFill/>
          <a:ln>
            <a:noFill/>
          </a:ln>
        </p:spPr>
      </p:pic>
      <p:pic>
        <p:nvPicPr>
          <p:cNvPr id="147" name="Google Shape;147;p11"/>
          <p:cNvPicPr preferRelativeResize="0"/>
          <p:nvPr/>
        </p:nvPicPr>
        <p:blipFill>
          <a:blip r:embed="rId5">
            <a:alphaModFix/>
          </a:blip>
          <a:stretch>
            <a:fillRect/>
          </a:stretch>
        </p:blipFill>
        <p:spPr>
          <a:xfrm>
            <a:off x="7475900" y="357675"/>
            <a:ext cx="6497277" cy="7315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